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22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88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5029200" cy="502920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1645920" y="4754880"/>
            <a:ext cx="3840480" cy="384048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38912" y="393192"/>
            <a:ext cx="1956816" cy="852422"/>
          </a:xfrm>
          <a:prstGeom prst="roundRect">
            <a:avLst>
              <a:gd name="adj" fmla="val 8582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/home/claude/void_trainin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02920"/>
            <a:ext cx="1737360" cy="63296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23317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TRAINING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269748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Voids &amp; Flat Cancellations</a:t>
            </a:r>
            <a:endParaRPr lang="en-US" sz="4800" dirty="0"/>
          </a:p>
        </p:txBody>
      </p:sp>
      <p:sp>
        <p:nvSpPr>
          <p:cNvPr id="8" name="Text 5"/>
          <p:cNvSpPr/>
          <p:nvPr/>
        </p:nvSpPr>
        <p:spPr>
          <a:xfrm>
            <a:off x="548640" y="39776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C7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your window, protecting the client, and doing it by the book.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548640" y="4709160"/>
            <a:ext cx="2926080" cy="0"/>
          </a:xfrm>
          <a:prstGeom prst="line">
            <a:avLst/>
          </a:prstGeom>
          <a:noFill/>
          <a:ln w="3175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48640" y="61264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FB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Underwriting Operations &amp; Training  •  Adriana's Insurance Services, Inc.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LOOP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Notify the Refunds Department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6492240" cy="4297680"/>
          </a:xfrm>
          <a:prstGeom prst="roundRect">
            <a:avLst>
              <a:gd name="adj" fmla="val 1915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20240"/>
            <a:ext cx="5852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voided or flat-cancelled policy gets an email — no exceptions.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868680" y="2697480"/>
            <a:ext cx="457200" cy="45720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2697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08760" y="265176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both addresses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508760" y="2990088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refunds@adrianasinsurance.com and cancelations@adrianasinsurance.com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68680" y="3657600"/>
            <a:ext cx="457200" cy="45720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3657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08760" y="36118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what happened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508760" y="3950208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a clear description of what occurred with the policy.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68680" y="4617720"/>
            <a:ext cx="457200" cy="45720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68680" y="4617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08760" y="457200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take it from there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508760" y="4910328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Refunds issues the client's refund, then collects the returned funds from the carrier.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7296912" y="1691640"/>
            <a:ext cx="4343400" cy="4297680"/>
          </a:xfrm>
          <a:prstGeom prst="roundRect">
            <a:avLst>
              <a:gd name="adj" fmla="val 1915"/>
            </a:avLst>
          </a:prstGeom>
          <a:solidFill>
            <a:srgbClr val="1F3864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571232" y="19202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✉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7571232" y="25146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FB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TO: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571232" y="278892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refunds@adrianasinsurance.com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cancelations@adrianasinsurance.com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7571232" y="3520440"/>
            <a:ext cx="3794760" cy="0"/>
          </a:xfrm>
          <a:prstGeom prst="line">
            <a:avLst/>
          </a:prstGeom>
          <a:noFill/>
          <a:ln w="12700">
            <a:solidFill>
              <a:srgbClr val="3C56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571232" y="36576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FB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SUBJECT: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571232" y="393192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Void / Flat Cancellation — [Policy #]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571232" y="4389120"/>
            <a:ext cx="3794760" cy="0"/>
          </a:xfrm>
          <a:prstGeom prst="line">
            <a:avLst/>
          </a:prstGeom>
          <a:noFill/>
          <a:ln w="12700">
            <a:solidFill>
              <a:srgbClr val="3C56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571232" y="4526280"/>
            <a:ext cx="38404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7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 description of what occurred, carrier confirmation status, and any relevant dates.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BEFORE YOU CALL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Carrier Void Time Frames — Quick Reference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6459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566160" y="16459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Day only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2103120"/>
            <a:ext cx="53492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85800" y="21031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566160" y="21031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 hrs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25603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85800" y="25603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Bristol West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566160" y="25603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24–72 hrs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3017520"/>
            <a:ext cx="53492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85800" y="30175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Bridger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566160" y="30175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void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34747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85800" y="34747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Dairyland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66160" y="3474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 hrs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3931920"/>
            <a:ext cx="53492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85800" y="39319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Kemper-Infinity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566160" y="39319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 hrs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43891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85800" y="43891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Acceptance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566160" y="43891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void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48640" y="4846320"/>
            <a:ext cx="53492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85800" y="48463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Mapfre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566160" y="48463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Day only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548640" y="53035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85800" y="53035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Myco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566160" y="53035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 hrs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263640" y="16459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00800" y="16459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Nations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281160" y="16459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 hrs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6263640" y="2103120"/>
            <a:ext cx="53492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400800" y="21031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General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9281160" y="21031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days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6263640" y="25603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6400800" y="25603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Onward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9281160" y="25603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BF8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— confirm w/ UW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6263640" y="3017520"/>
            <a:ext cx="53492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6400800" y="30175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Pronto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9281160" y="30175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hrs</a:t>
            </a: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6263640" y="34747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6400800" y="34747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Qualitas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9281160" y="3474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Day only</a:t>
            </a:r>
            <a:endParaRPr lang="en-US" sz="1300" dirty="0"/>
          </a:p>
        </p:txBody>
      </p:sp>
      <p:sp>
        <p:nvSpPr>
          <p:cNvPr id="46" name="Shape 44"/>
          <p:cNvSpPr/>
          <p:nvPr/>
        </p:nvSpPr>
        <p:spPr>
          <a:xfrm>
            <a:off x="6263640" y="3931920"/>
            <a:ext cx="53492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6400800" y="39319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Reliant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9281160" y="39319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hrs</a:t>
            </a:r>
            <a:endParaRPr lang="en-US" sz="1300" dirty="0"/>
          </a:p>
        </p:txBody>
      </p:sp>
      <p:sp>
        <p:nvSpPr>
          <p:cNvPr id="49" name="Shape 47"/>
          <p:cNvSpPr/>
          <p:nvPr/>
        </p:nvSpPr>
        <p:spPr>
          <a:xfrm>
            <a:off x="6263640" y="43891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6400800" y="43891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Safeway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9281160" y="43891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void</a:t>
            </a:r>
            <a:endParaRPr lang="en-US" sz="1300" dirty="0"/>
          </a:p>
        </p:txBody>
      </p:sp>
      <p:sp>
        <p:nvSpPr>
          <p:cNvPr id="52" name="Shape 50"/>
          <p:cNvSpPr/>
          <p:nvPr/>
        </p:nvSpPr>
        <p:spPr>
          <a:xfrm>
            <a:off x="6263640" y="4846320"/>
            <a:ext cx="534924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6400800" y="48463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Suncoast</a:t>
            </a:r>
            <a:endParaRPr lang="en-US" sz="1300" dirty="0"/>
          </a:p>
        </p:txBody>
      </p:sp>
      <p:sp>
        <p:nvSpPr>
          <p:cNvPr id="54" name="Text 52"/>
          <p:cNvSpPr/>
          <p:nvPr/>
        </p:nvSpPr>
        <p:spPr>
          <a:xfrm>
            <a:off x="9281160" y="48463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not void</a:t>
            </a:r>
            <a:endParaRPr lang="en-US" sz="1300" dirty="0"/>
          </a:p>
        </p:txBody>
      </p:sp>
      <p:sp>
        <p:nvSpPr>
          <p:cNvPr id="55" name="Shape 53"/>
          <p:cNvSpPr/>
          <p:nvPr/>
        </p:nvSpPr>
        <p:spPr>
          <a:xfrm>
            <a:off x="6263640" y="5303520"/>
            <a:ext cx="5349240" cy="457200"/>
          </a:xfrm>
          <a:prstGeom prst="rect">
            <a:avLst/>
          </a:prstGeom>
          <a:solidFill>
            <a:srgbClr val="F4F6FA"/>
          </a:solidFill>
          <a:ln w="9525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6400800" y="53035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Tritton</a:t>
            </a:r>
            <a:endParaRPr lang="en-US" sz="1300" dirty="0"/>
          </a:p>
        </p:txBody>
      </p:sp>
      <p:sp>
        <p:nvSpPr>
          <p:cNvPr id="57" name="Text 55"/>
          <p:cNvSpPr/>
          <p:nvPr/>
        </p:nvSpPr>
        <p:spPr>
          <a:xfrm>
            <a:off x="9281160" y="53035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BF8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 — confirm w/ UW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548640" y="59893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carrier-by-carrier submission steps are in the Void Time Frame Tip Sheet.</a:t>
            </a:r>
            <a:endParaRPr lang="en-US" sz="1250" dirty="0"/>
          </a:p>
        </p:txBody>
      </p:sp>
      <p:sp>
        <p:nvSpPr>
          <p:cNvPr id="59" name="Text 57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6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645920"/>
            <a:ext cx="4572000" cy="457200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GO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Golden Rules to Remember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420624" cy="42062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07008" y="16733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check the carrier's time frame before promising anything to the client.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48640" y="2377440"/>
            <a:ext cx="420624" cy="42062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48640" y="23774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207008" y="231343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in doubt, don't sit it out — call the carrier and confirm.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548640" y="3017520"/>
            <a:ext cx="420624" cy="42062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30175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07008" y="295351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cancelling within the window? Tell the carrier to fund the AGENCY, not the client.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548640" y="3657600"/>
            <a:ext cx="420624" cy="42062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48640" y="36576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207008" y="359359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 that window, and the refund becomes pro-rated for the client — set expectations up front.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548640" y="4297680"/>
            <a:ext cx="420624" cy="42062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4864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207008" y="423367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auto and receipt get created on One AGI every time, no matter the outcome.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48640" y="4937760"/>
            <a:ext cx="420624" cy="42062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48640" y="49377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207008" y="487375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every carrier contact — emails, calls, confirmations — on One AGI.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548640" y="5577840"/>
            <a:ext cx="420624" cy="42062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48640" y="55778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207008" y="551383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Notify Refunds &amp; Cancellations by email on every void or flat cancellation.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FB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62A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75520" y="4114800"/>
            <a:ext cx="4572000" cy="457200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38912" y="438912"/>
            <a:ext cx="1682496" cy="752480"/>
          </a:xfrm>
          <a:prstGeom prst="roundRect">
            <a:avLst>
              <a:gd name="adj" fmla="val 972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home/claude/void_training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48640"/>
            <a:ext cx="1463040" cy="5330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74320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Questions?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548640" y="36118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7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out to Underwriting Operations any time you're unsure of a carrier's void or flat cancellation process.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4434840"/>
            <a:ext cx="2926080" cy="0"/>
          </a:xfrm>
          <a:prstGeom prst="line">
            <a:avLst/>
          </a:prstGeom>
          <a:noFill/>
          <a:ln w="3175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8640" y="61264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FB3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Services, Inc.  •  Underwriting Operations &amp; Training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Training Agenda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CE6F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43000" y="1600200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Void vs. Flat Cancellation
</a:t>
            </a: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the real difference?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2258568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CE6F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43000" y="2258568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1
</a:t>
            </a: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 policy — client changes their mind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2916936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CE6F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43000" y="2916936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2
</a:t>
            </a: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cancels before signing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48640" y="3575304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CE6F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143000" y="3575304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3
</a:t>
            </a: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Same-day error void &amp; fund transfer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263640" y="1600200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CE6F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858000" y="1600200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Responsibilities
</a:t>
            </a: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AGI, documentation &amp; follow-up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263640" y="2258568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CE6F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858000" y="2258568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Refunds Department
</a:t>
            </a: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&amp; when to notify them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263640" y="2916936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CE6F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858000" y="2916936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Carrier Quick Reference
</a:t>
            </a: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frames at a glance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 Void Request?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6400800" cy="4297680"/>
          </a:xfrm>
          <a:prstGeom prst="roundRect">
            <a:avLst>
              <a:gd name="adj" fmla="val 1915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20240"/>
            <a:ext cx="5760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void erases the policy as if it never existed.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68680" y="2606040"/>
            <a:ext cx="5760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carrier fully reverses the transaction — no record of coverage remains.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down payment is returned; there is no pro-ration.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available within the carrier's specific time frame (some carriers don't allow it at all).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carrier must confirm they will process the void — never assume.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269480" y="1691640"/>
            <a:ext cx="4370832" cy="4297680"/>
          </a:xfrm>
          <a:prstGeom prst="roundRect">
            <a:avLst>
              <a:gd name="adj" fmla="val 1915"/>
            </a:avLst>
          </a:prstGeom>
          <a:solidFill>
            <a:srgbClr val="1F3864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869680" y="2057400"/>
            <a:ext cx="960120" cy="96012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869680" y="2057400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7269480" y="3154680"/>
            <a:ext cx="4370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C7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 WINDOW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498080" y="3520440"/>
            <a:ext cx="39136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Voids only work if you're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still inside the carrier's clock.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635240" y="448056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C7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 it, and the policy must be flat cancelled instead.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 Flat Cancellation?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6400800" cy="4297680"/>
          </a:xfrm>
          <a:prstGeom prst="roundRect">
            <a:avLst>
              <a:gd name="adj" fmla="val 1915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20240"/>
            <a:ext cx="5760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flat cancellation ends the policy — but it still existed.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68680" y="2606040"/>
            <a:ext cx="5760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policy is cancelled effective a specific date; the record stays on file.</a:t>
            </a:r>
            <a:endParaRPr lang="en-US" sz="135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Requested within the carrier's window: the carrier refunds the FULL down payment — but to the agency's account, not the clients. Always instruct the carrier to fund the agency.</a:t>
            </a:r>
            <a:endParaRPr lang="en-US" sz="135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 that window, and the carrier pro-rates the refund instead — the client is only owed what's left after days of coverage used and processing fees.</a:t>
            </a:r>
            <a:endParaRPr lang="en-US" sz="135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the client's signature on the cancellation request.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7269480" y="1691640"/>
            <a:ext cx="4370832" cy="4297680"/>
          </a:xfrm>
          <a:prstGeom prst="roundRect">
            <a:avLst>
              <a:gd name="adj" fmla="val 1915"/>
            </a:avLst>
          </a:prstGeom>
          <a:solidFill>
            <a:srgbClr val="C00000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869680" y="2057400"/>
            <a:ext cx="960120" cy="960120"/>
          </a:xfrm>
          <a:prstGeom prst="ellipse">
            <a:avLst/>
          </a:prstGeom>
          <a:solidFill>
            <a:srgbClr val="162A4D"/>
          </a:solidFill>
          <a:ln w="12700">
            <a:solidFill>
              <a:srgbClr val="162A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869680" y="2057400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✂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7269480" y="3154680"/>
            <a:ext cx="4370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FE1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GETS FUNDED?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406640" y="3520440"/>
            <a:ext cx="409651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In-window: the AGENCY.</a:t>
            </a:r>
            <a:endParaRPr lang="en-US" sz="1550" dirty="0"/>
          </a:p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Window missed: pro-rated</a:t>
            </a:r>
            <a:endParaRPr lang="en-US" sz="1550" dirty="0"/>
          </a:p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 the CLIENT.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635240" y="470916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FFE1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tell the carrier where the funds should go — never assume.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BY SIDE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Void vs. Flat Cancellation</a:t>
            </a:r>
            <a:endParaRPr lang="en-US" sz="3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91640"/>
          <a:ext cx="11091672" cy="4379976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6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5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VOID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FLAT CANCELLATION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9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F386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Policy record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Erased — never existed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Stays on file, cancelled effective a date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F386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Refund destination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down payment to the client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 window: full amount to the AGENCY.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Window missed: pro-rated to the client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F386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Agency BF / broker fee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Agency may keep it (see Scenario 1)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9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F386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Time frame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Carrier-specific &amp; often very tight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Available any time after the void window closes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89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F386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Requires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Carrier confirmation before proceeding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C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 signature on cancellation request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4" name="Text 3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02920" cy="50292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4572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88720" y="7315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Signed Policy — Client Changes Their Mind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600200"/>
            <a:ext cx="11091672" cy="1051560"/>
          </a:xfrm>
          <a:prstGeom prst="roundRect">
            <a:avLst>
              <a:gd name="adj" fmla="val 7826"/>
            </a:avLst>
          </a:prstGeom>
          <a:solidFill>
            <a:srgbClr val="F4F6FA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173736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situation:  </a:t>
            </a:r>
            <a:r>
              <a:rPr lang="en-US" sz="14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client signed the application. Afterward, they change their mind and want to cancel — and we're still inside the carrier's flat-cancel time frame.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2880360"/>
            <a:ext cx="3520440" cy="3063240"/>
          </a:xfrm>
          <a:prstGeom prst="roundRect">
            <a:avLst>
              <a:gd name="adj" fmla="val 268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920240" y="3200400"/>
            <a:ext cx="777240" cy="777240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920240" y="32004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77240" y="416052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Keep the BF charge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4754880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already did the work — submitted the policy and collected the client's signatures. The broker fee stays with the agency.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334256" y="2880360"/>
            <a:ext cx="3520440" cy="3063240"/>
          </a:xfrm>
          <a:prstGeom prst="roundRect">
            <a:avLst>
              <a:gd name="adj" fmla="val 268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705856" y="3200400"/>
            <a:ext cx="777240" cy="77724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705856" y="32004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🏦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4562856" y="416052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Carrier funds the agency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608576" y="4754880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 the carrier to send the full down payment to OUR agency account — not the client's. The agency then refunds the insured their portion.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119872" y="2880360"/>
            <a:ext cx="3520440" cy="3063240"/>
          </a:xfrm>
          <a:prstGeom prst="roundRect">
            <a:avLst>
              <a:gd name="adj" fmla="val 2687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9491472" y="3200400"/>
            <a:ext cx="777240" cy="77724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491472" y="32004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8348472" y="416052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 &amp; process as usual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394192" y="4754880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the auto and receipt on One AGI, and log the flat cancellation like any other.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02920" cy="50292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4572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88720" y="7315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Cancels Before Signing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situation:  </a:t>
            </a:r>
            <a:r>
              <a:rPr lang="en-US" sz="14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client has not signed the application and calls to cancel. It's on you, the agent, to check the carrier's rules before doing anything.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11091672" cy="777240"/>
          </a:xfrm>
          <a:prstGeom prst="roundRect">
            <a:avLst>
              <a:gd name="adj" fmla="val 10588"/>
            </a:avLst>
          </a:prstGeom>
          <a:solidFill>
            <a:srgbClr val="1F3864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77240" y="2162556"/>
            <a:ext cx="502920" cy="5029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216255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463040" y="201168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the carrier's time frame — does it allow a void, and are we still inside the window?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907024" y="28346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7A8699"/>
                </a:solidFill>
              </a:rPr>
              <a:t>▼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3154680"/>
            <a:ext cx="5349240" cy="2788920"/>
          </a:xfrm>
          <a:prstGeom prst="roundRect">
            <a:avLst>
              <a:gd name="adj" fmla="val 2951"/>
            </a:avLst>
          </a:prstGeom>
          <a:solidFill>
            <a:srgbClr val="EAF4EC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22960" y="3355848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TIME FRAME  •  CARRIER ALLOWS VOID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2960" y="3721608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Submit the void request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2960" y="4251960"/>
            <a:ext cx="4800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the void directly with the carrier.
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receives their full down payment back — no pro-ration.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108192" y="3154680"/>
            <a:ext cx="5349240" cy="2788920"/>
          </a:xfrm>
          <a:prstGeom prst="roundRect">
            <a:avLst>
              <a:gd name="adj" fmla="val 2951"/>
            </a:avLst>
          </a:prstGeom>
          <a:solidFill>
            <a:srgbClr val="FBEAEA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382512" y="3355848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OF WINDOW  •  OR CARRIER DOESN'T VOID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382512" y="3721608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 a flat cancellation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382512" y="4251960"/>
            <a:ext cx="4800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 the client's signature and cancel the policy as normal.
</a:t>
            </a:r>
            <a:endParaRPr lang="en-US" sz="135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 the client up front: Carrier is going to take 3-5 business days to refund the downpayment amount to us then our refunds department will contact them. 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02920" cy="50292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88720" y="4572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88720" y="7315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Same-Day Error Void &amp; Fund Transfer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508760"/>
            <a:ext cx="11091672" cy="777240"/>
          </a:xfrm>
          <a:prstGeom prst="roundRect">
            <a:avLst>
              <a:gd name="adj" fmla="val 10588"/>
            </a:avLst>
          </a:prstGeom>
          <a:solidFill>
            <a:srgbClr val="F4F6FA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150876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situation:  </a:t>
            </a:r>
            <a:r>
              <a:rPr lang="en-US" sz="140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policy was submitted by error, or the wrong effective date was used — caught the same day, with the auto and receipt already created on One AGI.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2514600"/>
            <a:ext cx="11091672" cy="667512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49808" y="2596896"/>
            <a:ext cx="502920" cy="50292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49808" y="25968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2514600"/>
            <a:ext cx="338328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 the void &amp; confirm with the carrier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983480" y="2514600"/>
            <a:ext cx="64282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the carrier and make sure they will actually process the void before moving forward.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310128"/>
            <a:ext cx="11091672" cy="667512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49808" y="3392424"/>
            <a:ext cx="502920" cy="50292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49808" y="33924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508760" y="3310128"/>
            <a:ext cx="338328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Reuse the funds for the correct policy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983480" y="3310128"/>
            <a:ext cx="64282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the carrier confirms, you may use those funds to purchase the new / corrected policy the same day.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48640" y="4105656"/>
            <a:ext cx="11091672" cy="667512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49808" y="4187952"/>
            <a:ext cx="502920" cy="50292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49808" y="41879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508760" y="4105656"/>
            <a:ext cx="338328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Insert the new auto on One AGI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983480" y="4105656"/>
            <a:ext cx="64282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the new auto entry for the corrected policy.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48640" y="4901184"/>
            <a:ext cx="11091672" cy="667512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749808" y="4983480"/>
            <a:ext cx="502920" cy="50292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49808" y="4983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508760" y="4901184"/>
            <a:ext cx="338328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 CLX to transfer the funds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983480" y="4901184"/>
            <a:ext cx="64282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CLX move the funds from the voided auto over to the new auto you purchased.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48640" y="5696712"/>
            <a:ext cx="11091672" cy="667512"/>
          </a:xfrm>
          <a:prstGeom prst="roundRect">
            <a:avLst>
              <a:gd name="adj" fmla="val 12329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749808" y="5779008"/>
            <a:ext cx="502920" cy="50292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749808" y="57790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1508760" y="5696712"/>
            <a:ext cx="338328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Double-check the new policy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983480" y="5696712"/>
            <a:ext cx="64282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still responsible for making sure everything on the new policy is complete and accurate.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SINGLE TIME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 Responsibilities — No Exceptions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you're voiding or flat cancelling, these steps never change: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53492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22960" y="2697480"/>
            <a:ext cx="685800" cy="68580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69748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🚗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691640" y="22860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Create the auto on One AGI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691640" y="2770632"/>
            <a:ext cx="3931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client's auto still needs to be created on One AGI — every time, no exceptions.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291072" y="2057400"/>
            <a:ext cx="53492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65392" y="2697480"/>
            <a:ext cx="685800" cy="68580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65392" y="269748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🧾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434072" y="22860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Generate the receipt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7434072" y="2770632"/>
            <a:ext cx="3931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receipt must be generated for the transaction, regardless of the outcome.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4343400"/>
            <a:ext cx="53492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22960" y="4983480"/>
            <a:ext cx="685800" cy="68580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2960" y="498348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📝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691640" y="45720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 everything on One AGI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691640" y="5056632"/>
            <a:ext cx="3931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carrier contact — emails, calls, and follow-up confirmations — gets logged on One AGI.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291072" y="4343400"/>
            <a:ext cx="53492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  <a:effectLst>
            <a:outerShdw blurRad="76200" dist="25400" dir="5400000" algn="bl" rotWithShape="0">
              <a:srgbClr val="5B647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565392" y="4983480"/>
            <a:ext cx="685800" cy="68580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565392" y="498348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💰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434072" y="45720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38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 the full down payment returns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7434072" y="5056632"/>
            <a:ext cx="3931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444F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on you to make sure the complete down payment makes its way back to the agency.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57200" y="651967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ADRIANA'S INSURANCE SERVICES  |  VOIDS &amp; FLAT CANCELLATIONS TRAINING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1455</Words>
  <Application>Microsoft Office PowerPoint</Application>
  <PresentationFormat>Custom</PresentationFormat>
  <Paragraphs>239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Arlene Silva</cp:lastModifiedBy>
  <cp:revision>2</cp:revision>
  <dcterms:created xsi:type="dcterms:W3CDTF">2026-07-30T17:00:55Z</dcterms:created>
  <dcterms:modified xsi:type="dcterms:W3CDTF">2026-07-30T17:09:51Z</dcterms:modified>
</cp:coreProperties>
</file>