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1385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217920" y="-731520"/>
            <a:ext cx="3200400" cy="32004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858000" y="2926080"/>
            <a:ext cx="2286000" cy="2286000"/>
          </a:xfrm>
          <a:prstGeom prst="ellipse">
            <a:avLst/>
          </a:prstGeom>
          <a:solidFill>
            <a:srgbClr val="C8102E">
              <a:alpha val="20000"/>
            </a:srgbClr>
          </a:solidFill>
          <a:ln w="12700">
            <a:solidFill>
              <a:srgbClr val="C8102E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Adriana's Insurance tea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6440" y="2830068"/>
            <a:ext cx="3657600" cy="23134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82296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C810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PRE-QUOTE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48640" y="1325880"/>
            <a:ext cx="5029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 Assessment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548640" y="2286000"/>
            <a:ext cx="5029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A0B0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Checklist</a:t>
            </a:r>
            <a:endParaRPr lang="en-US" sz="4400" dirty="0"/>
          </a:p>
        </p:txBody>
      </p:sp>
      <p:sp>
        <p:nvSpPr>
          <p:cNvPr id="9" name="Shape 6"/>
          <p:cNvSpPr/>
          <p:nvPr/>
        </p:nvSpPr>
        <p:spPr>
          <a:xfrm>
            <a:off x="548640" y="3063240"/>
            <a:ext cx="2286000" cy="3657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48640" y="32461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99B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Required on every call — 6 essential questions to protect you and your client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48640" y="429768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566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Adriana's Insurance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114800"/>
            <a:ext cx="2560320" cy="10287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0" y="45720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600" b="1" dirty="0">
                <a:solidFill>
                  <a:srgbClr val="FFFFFF">
                    <a:alpha val="8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0" y="17373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7799B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 6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182880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2423160"/>
            <a:ext cx="1737360" cy="384048"/>
          </a:xfrm>
          <a:prstGeom prst="roundRect">
            <a:avLst>
              <a:gd name="adj" fmla="val 14286"/>
            </a:avLst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42316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REVIEW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0" y="42062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CCC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ADRIANA'S INSURANCE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Pre-Quote Checklist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88920" y="347472"/>
            <a:ext cx="54864" cy="3200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0" y="32004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EXISTING VEHICLE DAMAGE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88920" y="731520"/>
            <a:ext cx="6126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1A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"Do any vehicles have existing damage?"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2788920" y="1783080"/>
            <a:ext cx="6126480" cy="658368"/>
          </a:xfrm>
          <a:prstGeom prst="rect">
            <a:avLst/>
          </a:prstGeom>
          <a:solidFill>
            <a:srgbClr val="EEF2FF"/>
          </a:solidFill>
          <a:ln w="6350">
            <a:solidFill>
              <a:srgbClr val="C7D2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926080" y="1783080"/>
            <a:ext cx="5852160" cy="658368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3730A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 NOTE  </a:t>
            </a:r>
            <a:r>
              <a:rPr lang="en-US" sz="1100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Ask about prior dents, scratches, glass damage, or body damage not related to a current incident.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YES — Action Required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88920" y="2926080"/>
            <a:ext cx="2926080" cy="1828800"/>
          </a:xfrm>
          <a:prstGeom prst="rect">
            <a:avLst/>
          </a:prstGeom>
          <a:solidFill>
            <a:srgbClr val="FFFBEB"/>
          </a:solidFill>
          <a:ln w="635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8803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Flag for inspection — document all pre-existing damage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Require photos before binding coverage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Note all damage details in the policy file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NO — Proceed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989320" y="2926080"/>
            <a:ext cx="2926080" cy="1828800"/>
          </a:xfrm>
          <a:prstGeom prst="rect">
            <a:avLst/>
          </a:prstGeom>
          <a:solidFill>
            <a:srgbClr val="F0FDF4"/>
          </a:solidFill>
          <a:ln w="635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0807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6653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existing damage noted. Proceed normally with the quote.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114800"/>
            <a:ext cx="2560320" cy="10287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0" y="45720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600" b="1" dirty="0">
                <a:solidFill>
                  <a:srgbClr val="FFFFFF">
                    <a:alpha val="8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0" y="17373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7799B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 6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182880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2423160"/>
            <a:ext cx="1737360" cy="384048"/>
          </a:xfrm>
          <a:prstGeom prst="roundRect">
            <a:avLst>
              <a:gd name="adj" fmla="val 14286"/>
            </a:avLst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42316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 RISK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0" y="42062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CCC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ADRIANA'S INSURANCE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Pre-Quote Checklist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88920" y="347472"/>
            <a:ext cx="54864" cy="32004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0" y="32004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RECENT INCIDENTS (72 HOURS)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88920" y="731520"/>
            <a:ext cx="6126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1A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"Have you been involved in any incidents or accidents in the past 72 hours?"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2788920" y="1783080"/>
            <a:ext cx="6126480" cy="658368"/>
          </a:xfrm>
          <a:prstGeom prst="rect">
            <a:avLst/>
          </a:prstGeom>
          <a:solidFill>
            <a:srgbClr val="EEF2FF"/>
          </a:solidFill>
          <a:ln w="6350">
            <a:solidFill>
              <a:srgbClr val="C7D2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926080" y="1783080"/>
            <a:ext cx="5852160" cy="658368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3730A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 NOTE  </a:t>
            </a:r>
            <a:r>
              <a:rPr lang="en-US" sz="1100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Critical fraud prevention question. A recent incident may be uninsurable and non-disclosure is fraud.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YES — Action Required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88920" y="2926080"/>
            <a:ext cx="2926080" cy="1828800"/>
          </a:xfrm>
          <a:prstGeom prst="rect">
            <a:avLst/>
          </a:prstGeom>
          <a:solidFill>
            <a:srgbClr val="FEF2F2"/>
          </a:solidFill>
          <a:ln w="635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8803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 NOT BIND coverage — escalate to supervisor immediately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recent incident is uninsurable under a new policy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Advise client to use existing coverage or file a claim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NO — Proceed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989320" y="2926080"/>
            <a:ext cx="2926080" cy="1828800"/>
          </a:xfrm>
          <a:prstGeom prst="rect">
            <a:avLst/>
          </a:prstGeom>
          <a:solidFill>
            <a:srgbClr val="F0FDF4"/>
          </a:solidFill>
          <a:ln w="635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0807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6653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recent incidents. Safe to proceed with the quote.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114800"/>
            <a:ext cx="2560320" cy="10287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0" y="45720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600" b="1" dirty="0">
                <a:solidFill>
                  <a:srgbClr val="FFFFFF">
                    <a:alpha val="8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0" y="17373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7799B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 6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182880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2423160"/>
            <a:ext cx="1737360" cy="384048"/>
          </a:xfrm>
          <a:prstGeom prst="roundRect">
            <a:avLst>
              <a:gd name="adj" fmla="val 14286"/>
            </a:avLst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42316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REVIEW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0" y="42062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CCC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ADRIANA'S INSURANCE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Pre-Quote Checklist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88920" y="347472"/>
            <a:ext cx="54864" cy="3200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0" y="32004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VEHICLE MODIFICATIONS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88920" y="731520"/>
            <a:ext cx="6126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1A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"Are any of the vehicles modified or altered from their original factory model?"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2788920" y="1783080"/>
            <a:ext cx="6126480" cy="658368"/>
          </a:xfrm>
          <a:prstGeom prst="rect">
            <a:avLst/>
          </a:prstGeom>
          <a:solidFill>
            <a:srgbClr val="EEF2FF"/>
          </a:solidFill>
          <a:ln w="6350">
            <a:solidFill>
              <a:srgbClr val="C7D2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926080" y="1783080"/>
            <a:ext cx="5852160" cy="658368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3730A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 NOTE  </a:t>
            </a:r>
            <a:r>
              <a:rPr lang="en-US" sz="1100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Includes lift kits, aftermarket alterations, or any non-factory alterations.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YES — Action Required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88920" y="2926080"/>
            <a:ext cx="2926080" cy="1828800"/>
          </a:xfrm>
          <a:prstGeom prst="rect">
            <a:avLst/>
          </a:prstGeom>
          <a:solidFill>
            <a:srgbClr val="FFFBEB"/>
          </a:solidFill>
          <a:ln w="635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8803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May require a specialty approval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Confirm current modifications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Document all modifications in detail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NO — Proceed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989320" y="2926080"/>
            <a:ext cx="2926080" cy="1828800"/>
          </a:xfrm>
          <a:prstGeom prst="rect">
            <a:avLst/>
          </a:prstGeom>
          <a:solidFill>
            <a:srgbClr val="F0FDF4"/>
          </a:solidFill>
          <a:ln w="635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0807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6653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modifications noted. Standard rating applies.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114800"/>
            <a:ext cx="2560320" cy="10287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0" y="45720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600" b="1" dirty="0">
                <a:solidFill>
                  <a:srgbClr val="FFFFFF">
                    <a:alpha val="8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0" y="17373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7799B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 6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182880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2423160"/>
            <a:ext cx="1737360" cy="384048"/>
          </a:xfrm>
          <a:prstGeom prst="roundRect">
            <a:avLst>
              <a:gd name="adj" fmla="val 14286"/>
            </a:avLst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42316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REVIEW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0" y="42062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CCC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ADRIANA'S INSURANCE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Pre-Quote Checklist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88920" y="347472"/>
            <a:ext cx="54864" cy="3200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0" y="32004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HOUSEHOLD MEMBERS &amp; EXCLUSIONS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88920" y="731520"/>
            <a:ext cx="6126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1A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"How many people live in your household, including children?"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2788920" y="1783080"/>
            <a:ext cx="6126480" cy="658368"/>
          </a:xfrm>
          <a:prstGeom prst="rect">
            <a:avLst/>
          </a:prstGeom>
          <a:solidFill>
            <a:srgbClr val="EEF2FF"/>
          </a:solidFill>
          <a:ln w="6350">
            <a:solidFill>
              <a:srgbClr val="C7D2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926080" y="1783080"/>
            <a:ext cx="5852160" cy="658368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3730A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 NOTE  </a:t>
            </a:r>
            <a:r>
              <a:rPr lang="en-US" sz="1100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 household members must be rated or formally excluded if they are over the age of 14. Undisclosed drivers can void the policy.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YES — Action Required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88920" y="2926080"/>
            <a:ext cx="2926080" cy="1828800"/>
          </a:xfrm>
          <a:prstGeom prst="rect">
            <a:avLst/>
          </a:prstGeom>
          <a:solidFill>
            <a:srgbClr val="FFFBEB"/>
          </a:solidFill>
          <a:ln w="635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8803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List ALL household members — anyone 14+ with a permit or license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</a:rPr>
              <a:t>Have the client sign an exclusion form for all house-hold members 14+ not rated on the policy as a driver.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Include upcoming teen drivers to avoid future policy gaps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NO — Proceed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989320" y="2926080"/>
            <a:ext cx="2926080" cy="1828800"/>
          </a:xfrm>
          <a:prstGeom prst="rect">
            <a:avLst/>
          </a:prstGeom>
          <a:solidFill>
            <a:srgbClr val="F0FDF4"/>
          </a:solidFill>
          <a:ln w="635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0807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6653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Single driver confirmed. No exclusions required.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114800"/>
            <a:ext cx="2560320" cy="10287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0" y="45720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600" b="1" dirty="0">
                <a:solidFill>
                  <a:srgbClr val="FFFFFF">
                    <a:alpha val="8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0" y="17373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7799B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 6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182880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2423160"/>
            <a:ext cx="1737360" cy="384048"/>
          </a:xfrm>
          <a:prstGeom prst="roundRect">
            <a:avLst>
              <a:gd name="adj" fmla="val 14286"/>
            </a:avLst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42316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 RISK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0" y="42062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CCC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ADRIANA'S INSURANCE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Pre-Quote Checklist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88920" y="347472"/>
            <a:ext cx="54864" cy="32004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0" y="32004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COMMERCIAL OR BUSINESS USE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88920" y="731520"/>
            <a:ext cx="6126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1A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"Are any vehicles used for business or commercial purposes, including Uber or Lyft?"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2788920" y="1783080"/>
            <a:ext cx="6126480" cy="658368"/>
          </a:xfrm>
          <a:prstGeom prst="rect">
            <a:avLst/>
          </a:prstGeom>
          <a:solidFill>
            <a:srgbClr val="EEF2FF"/>
          </a:solidFill>
          <a:ln w="6350">
            <a:solidFill>
              <a:srgbClr val="C7D2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926080" y="1783080"/>
            <a:ext cx="5852160" cy="658368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3730A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 NOTE  </a:t>
            </a:r>
            <a:r>
              <a:rPr lang="en-US" sz="1100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Personal auto policies exclude ALL commercial use. This includes rideshare, food delivery, real estate showings, or any paid transport.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YES — Action Required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88920" y="2926080"/>
            <a:ext cx="2926080" cy="1828800"/>
          </a:xfrm>
          <a:prstGeom prst="rect">
            <a:avLst/>
          </a:prstGeom>
          <a:solidFill>
            <a:srgbClr val="FEF2F2"/>
          </a:solidFill>
          <a:ln w="635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8803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STOP — personal auto policy does NOT cover commercial use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Offer a commercial auto policy or purchase a policy with Bristol-West and add rideshare to 1 vehicle included. (Uber &amp; Lyft ONLY)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 NOT bind a standard personal policy for this vehicle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NO — Proceed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989320" y="2926080"/>
            <a:ext cx="2926080" cy="1828800"/>
          </a:xfrm>
          <a:prstGeom prst="rect">
            <a:avLst/>
          </a:prstGeom>
          <a:solidFill>
            <a:srgbClr val="F0FDF4"/>
          </a:solidFill>
          <a:ln w="635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0807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6653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Personal use only confirmed. Standard policy applies.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114800"/>
            <a:ext cx="2560320" cy="10287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0" y="45720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600" b="1" dirty="0">
                <a:solidFill>
                  <a:srgbClr val="FFFFFF">
                    <a:alpha val="8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0" y="17373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7799B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 6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182880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2423160"/>
            <a:ext cx="1737360" cy="384048"/>
          </a:xfrm>
          <a:prstGeom prst="roundRect">
            <a:avLst>
              <a:gd name="adj" fmla="val 14286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42316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CONFIRM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0" y="42062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CCC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ADRIANA'S INSURANCE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Pre-Quote Checklist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88920" y="347472"/>
            <a:ext cx="54864" cy="3200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0" y="32004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VEHICLE GARAGING LOCATION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88920" y="731520"/>
            <a:ext cx="6126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1A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"Where is the vehicle kept overnight?"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2788920" y="1783080"/>
            <a:ext cx="6126480" cy="658368"/>
          </a:xfrm>
          <a:prstGeom prst="rect">
            <a:avLst/>
          </a:prstGeom>
          <a:solidFill>
            <a:srgbClr val="EEF2FF"/>
          </a:solidFill>
          <a:ln w="6350">
            <a:solidFill>
              <a:srgbClr val="C7D2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926080" y="1783080"/>
            <a:ext cx="5852160" cy="658368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3730A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 NOTE  </a:t>
            </a:r>
            <a:r>
              <a:rPr lang="en-US" sz="1100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Garaging address must match the rating address. A different zip code, street parking vs. garage, or offsite storage all affect rates.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889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YES — Action Required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88920" y="2926080"/>
            <a:ext cx="2926080" cy="1828800"/>
          </a:xfrm>
          <a:prstGeom prst="rect">
            <a:avLst/>
          </a:prstGeom>
          <a:solidFill>
            <a:srgbClr val="F0FDF4"/>
          </a:solidFill>
          <a:ln w="635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8803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Confirm and enter the garaging address in the system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Different zip code from residence may change the rate territory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Street parking vs. secured garage may affect comprehensive rates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89320" y="2606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NO — Proceed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989320" y="2926080"/>
            <a:ext cx="2926080" cy="1828800"/>
          </a:xfrm>
          <a:prstGeom prst="rect">
            <a:avLst/>
          </a:prstGeom>
          <a:solidFill>
            <a:srgbClr val="F0FDF4"/>
          </a:solidFill>
          <a:ln w="6350">
            <a:solidFill>
              <a:srgbClr val="86EF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080760" y="2971800"/>
            <a:ext cx="2743200" cy="1737360"/>
          </a:xfrm>
          <a:prstGeom prst="rect">
            <a:avLst/>
          </a:prstGeom>
          <a:noFill/>
          <a:ln/>
        </p:spPr>
        <p:txBody>
          <a:bodyPr wrap="square" lIns="101600" tIns="76200" rIns="76200" bIns="10160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6653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Garaging confirmed at residence address. No adjustment needed.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320040" cy="100584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8899B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CALL SUMMARY CHECKLIST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457200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Required Questions</a:t>
            </a:r>
            <a:endParaRPr lang="en-US" sz="2200" dirty="0"/>
          </a:p>
        </p:txBody>
      </p:sp>
      <p:pic>
        <p:nvPicPr>
          <p:cNvPr id="6" name="Image 0" descr="Adriana's Insurance tea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7594" y="-100821"/>
            <a:ext cx="1763486" cy="1115805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74320" y="1143000"/>
            <a:ext cx="8595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411480" y="1234440"/>
            <a:ext cx="347472" cy="347472"/>
          </a:xfrm>
          <a:prstGeom prst="ellipse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11480" y="12344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914400" y="1335024"/>
            <a:ext cx="146304" cy="146304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143000" y="114300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Existing Vehicle Damage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166360" y="11430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Flag &amp; document with photos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274320" y="1764792"/>
            <a:ext cx="8595360" cy="548640"/>
          </a:xfrm>
          <a:prstGeom prst="rect">
            <a:avLst/>
          </a:prstGeom>
          <a:solidFill>
            <a:srgbClr val="F1F4F8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11480" y="1856232"/>
            <a:ext cx="347472" cy="347472"/>
          </a:xfrm>
          <a:prstGeom prst="ellipse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11480" y="185623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914400" y="1956816"/>
            <a:ext cx="146304" cy="146304"/>
          </a:xfrm>
          <a:prstGeom prst="ellipse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1143000" y="1764792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Incidents in Last 72 Hours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166360" y="1764792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STOP — do not bind, escalate now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274320" y="2395728"/>
            <a:ext cx="8595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411480" y="2478024"/>
            <a:ext cx="347472" cy="347472"/>
          </a:xfrm>
          <a:prstGeom prst="ellipse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411480" y="247802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914400" y="2578608"/>
            <a:ext cx="146304" cy="146304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1143000" y="2386584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Modifications or Alterations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5166360" y="2386584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Specialty: Upon Approval Only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274320" y="3008376"/>
            <a:ext cx="8595360" cy="548640"/>
          </a:xfrm>
          <a:prstGeom prst="rect">
            <a:avLst/>
          </a:prstGeom>
          <a:solidFill>
            <a:srgbClr val="F1F4F8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411480" y="3099816"/>
            <a:ext cx="347472" cy="347472"/>
          </a:xfrm>
          <a:prstGeom prst="ellipse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411480" y="30998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914400" y="3200400"/>
            <a:ext cx="146304" cy="146304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1143000" y="3008376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Household Members / Exclusions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5166360" y="3008376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 drivers rated or excluded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274320" y="3630168"/>
            <a:ext cx="8595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411480" y="3721608"/>
            <a:ext cx="347472" cy="347472"/>
          </a:xfrm>
          <a:prstGeom prst="ellipse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411480" y="37216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Shape 31"/>
          <p:cNvSpPr/>
          <p:nvPr/>
        </p:nvSpPr>
        <p:spPr>
          <a:xfrm>
            <a:off x="914400" y="3822192"/>
            <a:ext cx="146304" cy="146304"/>
          </a:xfrm>
          <a:prstGeom prst="ellipse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1143000" y="3630168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Commercial / Rideshare Use</a:t>
            </a:r>
            <a:endParaRPr lang="en-US" sz="1300" dirty="0"/>
          </a:p>
        </p:txBody>
      </p:sp>
      <p:sp>
        <p:nvSpPr>
          <p:cNvPr id="36" name="Text 33"/>
          <p:cNvSpPr/>
          <p:nvPr/>
        </p:nvSpPr>
        <p:spPr>
          <a:xfrm>
            <a:off x="5166360" y="3630168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STOP — personal policy does not cover</a:t>
            </a:r>
            <a:endParaRPr lang="en-US" sz="1100" dirty="0"/>
          </a:p>
        </p:txBody>
      </p:sp>
      <p:sp>
        <p:nvSpPr>
          <p:cNvPr id="37" name="Shape 34"/>
          <p:cNvSpPr/>
          <p:nvPr/>
        </p:nvSpPr>
        <p:spPr>
          <a:xfrm>
            <a:off x="274320" y="4251960"/>
            <a:ext cx="8595360" cy="548640"/>
          </a:xfrm>
          <a:prstGeom prst="rect">
            <a:avLst/>
          </a:prstGeom>
          <a:solidFill>
            <a:srgbClr val="F1F4F8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411480" y="4343400"/>
            <a:ext cx="347472" cy="347472"/>
          </a:xfrm>
          <a:prstGeom prst="ellipse">
            <a:avLst/>
          </a:prstGeom>
          <a:solidFill>
            <a:srgbClr val="1A2346"/>
          </a:solidFill>
          <a:ln w="12700">
            <a:solidFill>
              <a:srgbClr val="1A23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411480" y="43434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40" name="Shape 37"/>
          <p:cNvSpPr/>
          <p:nvPr/>
        </p:nvSpPr>
        <p:spPr>
          <a:xfrm>
            <a:off x="914400" y="4443984"/>
            <a:ext cx="146304" cy="146304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1143000" y="425196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Garaging Location</a:t>
            </a:r>
            <a:endParaRPr lang="en-US" sz="1300" dirty="0"/>
          </a:p>
        </p:txBody>
      </p:sp>
      <p:sp>
        <p:nvSpPr>
          <p:cNvPr id="42" name="Text 39"/>
          <p:cNvSpPr/>
          <p:nvPr/>
        </p:nvSpPr>
        <p:spPr>
          <a:xfrm>
            <a:off x="5166360" y="425196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Confirm address in system</a:t>
            </a:r>
            <a:endParaRPr lang="en-US" sz="1100" dirty="0"/>
          </a:p>
        </p:txBody>
      </p:sp>
      <p:sp>
        <p:nvSpPr>
          <p:cNvPr id="43" name="Shape 40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1"/>
          <p:cNvSpPr/>
          <p:nvPr/>
        </p:nvSpPr>
        <p:spPr>
          <a:xfrm>
            <a:off x="274320" y="4754880"/>
            <a:ext cx="859536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 6 questions must be asked on every call. Missing any question is a compliance and coverage risk.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688</Words>
  <Application>Microsoft Office PowerPoint</Application>
  <PresentationFormat>On-screen Show (16:9)</PresentationFormat>
  <Paragraphs>118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Georgia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Adriana's Insurance - Pre-Quote Risk Assessment</dc:title>
  <dc:subject>PptxGenJS Presentation</dc:subject>
  <dc:creator>PptxGenJS</dc:creator>
  <cp:lastModifiedBy>Arlene Silva</cp:lastModifiedBy>
  <cp:revision>4</cp:revision>
  <dcterms:created xsi:type="dcterms:W3CDTF">2026-05-08T22:37:32Z</dcterms:created>
  <dcterms:modified xsi:type="dcterms:W3CDTF">2026-05-08T22:48:22Z</dcterms:modified>
</cp:coreProperties>
</file>