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5486400" cy="10972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5033772"/>
            <a:ext cx="5486400" cy="10972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502920"/>
            <a:ext cx="48463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7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VEHICLE USAGE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320040" y="1124712"/>
            <a:ext cx="48463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7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 vs COMMERCIAL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320040" y="1746504"/>
            <a:ext cx="484632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7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GUIDE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320040" y="2414016"/>
            <a:ext cx="48463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C019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Adriana's Insurance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320040" y="2990088"/>
            <a:ext cx="2286000" cy="54864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20040" y="3145536"/>
            <a:ext cx="48463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B8D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Understanding Risk, Coverage &amp; the Right Classification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320040" y="3602736"/>
            <a:ext cx="48463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8C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Underwriting Department  ·  Personal Auto Policies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🚛  COMMERCIAL — ACCEPTED VEHICLE BODY TYPES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47472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policies cover a wide range of body types — far beyond what personal auto allows.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8600" y="1417320"/>
            <a:ext cx="8686800" cy="3520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74320" y="1463040"/>
            <a:ext cx="859536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5010912"/>
            <a:ext cx="9144000" cy="128016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474720" y="914400"/>
            <a:ext cx="2194560" cy="47548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474720" y="914400"/>
            <a:ext cx="21945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3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1572768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 vs COMMERCIAL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457200" y="251460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B8D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Side-by-Side Risk &amp; Coverage Comparison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657600" y="3035808"/>
            <a:ext cx="1828800" cy="54864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7200" y="321868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A8C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Adriana's Insurance  ·  Underwriting Training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⚖️  ARTISAN vs COMMERCIAL — FULL COMPARISON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1691640" cy="384048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28600" y="987552"/>
            <a:ext cx="1691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CATEGORY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1993392" y="987552"/>
            <a:ext cx="3246120" cy="38404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93392" y="987552"/>
            <a:ext cx="3246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  ARTISAN (Level 2)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5312664" y="987552"/>
            <a:ext cx="3602736" cy="38404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312664" y="987552"/>
            <a:ext cx="3602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🚛  COMMERCIAL (Level 4–6)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228600" y="1444752"/>
            <a:ext cx="169164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1993392" y="1444752"/>
            <a:ext cx="324612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5312664" y="1444752"/>
            <a:ext cx="3602736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92608" y="148132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Type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2057400" y="148132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Auto</a:t>
            </a:r>
            <a:endParaRPr lang="en-US" sz="950" dirty="0"/>
          </a:p>
        </p:txBody>
      </p:sp>
      <p:sp>
        <p:nvSpPr>
          <p:cNvPr id="19" name="Text 16"/>
          <p:cNvSpPr/>
          <p:nvPr/>
        </p:nvSpPr>
        <p:spPr>
          <a:xfrm>
            <a:off x="5376672" y="148132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Auto</a:t>
            </a:r>
            <a:endParaRPr lang="en-US" sz="950" dirty="0"/>
          </a:p>
        </p:txBody>
      </p:sp>
      <p:sp>
        <p:nvSpPr>
          <p:cNvPr id="20" name="Shape 17"/>
          <p:cNvSpPr/>
          <p:nvPr/>
        </p:nvSpPr>
        <p:spPr>
          <a:xfrm>
            <a:off x="228600" y="1719072"/>
            <a:ext cx="169164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1993392" y="1719072"/>
            <a:ext cx="324612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5312664" y="1719072"/>
            <a:ext cx="3602736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292608" y="175564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drives</a:t>
            </a:r>
            <a:endParaRPr lang="en-US" sz="950" dirty="0"/>
          </a:p>
        </p:txBody>
      </p:sp>
      <p:sp>
        <p:nvSpPr>
          <p:cNvPr id="24" name="Text 21"/>
          <p:cNvSpPr/>
          <p:nvPr/>
        </p:nvSpPr>
        <p:spPr>
          <a:xfrm>
            <a:off x="2057400" y="175564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 only</a:t>
            </a:r>
            <a:endParaRPr lang="en-US" sz="950" dirty="0"/>
          </a:p>
        </p:txBody>
      </p:sp>
      <p:sp>
        <p:nvSpPr>
          <p:cNvPr id="25" name="Text 22"/>
          <p:cNvSpPr/>
          <p:nvPr/>
        </p:nvSpPr>
        <p:spPr>
          <a:xfrm>
            <a:off x="5376672" y="175564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 + scheduled employees</a:t>
            </a:r>
            <a:endParaRPr lang="en-US" sz="950" dirty="0"/>
          </a:p>
        </p:txBody>
      </p:sp>
      <p:sp>
        <p:nvSpPr>
          <p:cNvPr id="26" name="Shape 23"/>
          <p:cNvSpPr/>
          <p:nvPr/>
        </p:nvSpPr>
        <p:spPr>
          <a:xfrm>
            <a:off x="228600" y="1993392"/>
            <a:ext cx="169164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1993392" y="1993392"/>
            <a:ext cx="324612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5312664" y="1993392"/>
            <a:ext cx="3602736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292608" y="202996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Employees</a:t>
            </a:r>
            <a:endParaRPr lang="en-US" sz="950" dirty="0"/>
          </a:p>
        </p:txBody>
      </p:sp>
      <p:sp>
        <p:nvSpPr>
          <p:cNvPr id="30" name="Text 27"/>
          <p:cNvSpPr/>
          <p:nvPr/>
        </p:nvSpPr>
        <p:spPr>
          <a:xfrm>
            <a:off x="2057400" y="202996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None allowed</a:t>
            </a:r>
            <a:endParaRPr lang="en-US" sz="950" dirty="0"/>
          </a:p>
        </p:txBody>
      </p:sp>
      <p:sp>
        <p:nvSpPr>
          <p:cNvPr id="31" name="Text 28"/>
          <p:cNvSpPr/>
          <p:nvPr/>
        </p:nvSpPr>
        <p:spPr>
          <a:xfrm>
            <a:off x="5376672" y="202996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Allowed (must be listed)</a:t>
            </a:r>
            <a:endParaRPr lang="en-US" sz="950" dirty="0"/>
          </a:p>
        </p:txBody>
      </p:sp>
      <p:sp>
        <p:nvSpPr>
          <p:cNvPr id="32" name="Shape 29"/>
          <p:cNvSpPr/>
          <p:nvPr/>
        </p:nvSpPr>
        <p:spPr>
          <a:xfrm>
            <a:off x="228600" y="2267712"/>
            <a:ext cx="169164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3" name="Shape 30"/>
          <p:cNvSpPr/>
          <p:nvPr/>
        </p:nvSpPr>
        <p:spPr>
          <a:xfrm>
            <a:off x="1993392" y="2267712"/>
            <a:ext cx="324612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4" name="Shape 31"/>
          <p:cNvSpPr/>
          <p:nvPr/>
        </p:nvSpPr>
        <p:spPr>
          <a:xfrm>
            <a:off x="5312664" y="2267712"/>
            <a:ext cx="3602736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292608" y="230428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Deliveries</a:t>
            </a:r>
            <a:endParaRPr lang="en-US" sz="950" dirty="0"/>
          </a:p>
        </p:txBody>
      </p:sp>
      <p:sp>
        <p:nvSpPr>
          <p:cNvPr id="36" name="Text 33"/>
          <p:cNvSpPr/>
          <p:nvPr/>
        </p:nvSpPr>
        <p:spPr>
          <a:xfrm>
            <a:off x="2057400" y="230428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Not covered</a:t>
            </a:r>
            <a:endParaRPr lang="en-US" sz="950" dirty="0"/>
          </a:p>
        </p:txBody>
      </p:sp>
      <p:sp>
        <p:nvSpPr>
          <p:cNvPr id="37" name="Text 34"/>
          <p:cNvSpPr/>
          <p:nvPr/>
        </p:nvSpPr>
        <p:spPr>
          <a:xfrm>
            <a:off x="5376672" y="230428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Covered (restrictions apply)</a:t>
            </a:r>
            <a:endParaRPr lang="en-US" sz="950" dirty="0"/>
          </a:p>
        </p:txBody>
      </p:sp>
      <p:sp>
        <p:nvSpPr>
          <p:cNvPr id="38" name="Shape 35"/>
          <p:cNvSpPr/>
          <p:nvPr/>
        </p:nvSpPr>
        <p:spPr>
          <a:xfrm>
            <a:off x="228600" y="2542032"/>
            <a:ext cx="169164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9" name="Shape 36"/>
          <p:cNvSpPr/>
          <p:nvPr/>
        </p:nvSpPr>
        <p:spPr>
          <a:xfrm>
            <a:off x="1993392" y="2542032"/>
            <a:ext cx="324612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5312664" y="2542032"/>
            <a:ext cx="3602736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292608" y="257860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Logos / Wraps</a:t>
            </a:r>
            <a:endParaRPr lang="en-US" sz="950" dirty="0"/>
          </a:p>
        </p:txBody>
      </p:sp>
      <p:sp>
        <p:nvSpPr>
          <p:cNvPr id="42" name="Text 39"/>
          <p:cNvSpPr/>
          <p:nvPr/>
        </p:nvSpPr>
        <p:spPr>
          <a:xfrm>
            <a:off x="2057400" y="257860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Not allowed</a:t>
            </a:r>
            <a:endParaRPr lang="en-US" sz="950" dirty="0"/>
          </a:p>
        </p:txBody>
      </p:sp>
      <p:sp>
        <p:nvSpPr>
          <p:cNvPr id="43" name="Text 40"/>
          <p:cNvSpPr/>
          <p:nvPr/>
        </p:nvSpPr>
        <p:spPr>
          <a:xfrm>
            <a:off x="5376672" y="257860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Allowed</a:t>
            </a:r>
            <a:endParaRPr lang="en-US" sz="950" dirty="0"/>
          </a:p>
        </p:txBody>
      </p:sp>
      <p:sp>
        <p:nvSpPr>
          <p:cNvPr id="44" name="Shape 41"/>
          <p:cNvSpPr/>
          <p:nvPr/>
        </p:nvSpPr>
        <p:spPr>
          <a:xfrm>
            <a:off x="228600" y="2816352"/>
            <a:ext cx="169164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5" name="Shape 42"/>
          <p:cNvSpPr/>
          <p:nvPr/>
        </p:nvSpPr>
        <p:spPr>
          <a:xfrm>
            <a:off x="1993392" y="2816352"/>
            <a:ext cx="324612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6" name="Shape 43"/>
          <p:cNvSpPr/>
          <p:nvPr/>
        </p:nvSpPr>
        <p:spPr>
          <a:xfrm>
            <a:off x="5312664" y="2816352"/>
            <a:ext cx="3602736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7" name="Text 44"/>
          <p:cNvSpPr/>
          <p:nvPr/>
        </p:nvSpPr>
        <p:spPr>
          <a:xfrm>
            <a:off x="292608" y="285292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Vehicle logos</a:t>
            </a:r>
            <a:endParaRPr lang="en-US" sz="950" dirty="0"/>
          </a:p>
        </p:txBody>
      </p:sp>
      <p:sp>
        <p:nvSpPr>
          <p:cNvPr id="48" name="Text 45"/>
          <p:cNvSpPr/>
          <p:nvPr/>
        </p:nvSpPr>
        <p:spPr>
          <a:xfrm>
            <a:off x="2057400" y="285292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No</a:t>
            </a:r>
            <a:endParaRPr lang="en-US" sz="950" dirty="0"/>
          </a:p>
        </p:txBody>
      </p:sp>
      <p:sp>
        <p:nvSpPr>
          <p:cNvPr id="49" name="Text 46"/>
          <p:cNvSpPr/>
          <p:nvPr/>
        </p:nvSpPr>
        <p:spPr>
          <a:xfrm>
            <a:off x="5376672" y="285292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Yes</a:t>
            </a:r>
            <a:endParaRPr lang="en-US" sz="950" dirty="0"/>
          </a:p>
        </p:txBody>
      </p:sp>
      <p:sp>
        <p:nvSpPr>
          <p:cNvPr id="50" name="Shape 47"/>
          <p:cNvSpPr/>
          <p:nvPr/>
        </p:nvSpPr>
        <p:spPr>
          <a:xfrm>
            <a:off x="228600" y="3090672"/>
            <a:ext cx="169164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1" name="Shape 48"/>
          <p:cNvSpPr/>
          <p:nvPr/>
        </p:nvSpPr>
        <p:spPr>
          <a:xfrm>
            <a:off x="1993392" y="3090672"/>
            <a:ext cx="324612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2" name="Shape 49"/>
          <p:cNvSpPr/>
          <p:nvPr/>
        </p:nvSpPr>
        <p:spPr>
          <a:xfrm>
            <a:off x="5312664" y="3090672"/>
            <a:ext cx="3602736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3" name="Text 50"/>
          <p:cNvSpPr/>
          <p:nvPr/>
        </p:nvSpPr>
        <p:spPr>
          <a:xfrm>
            <a:off x="292608" y="312724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Modified beds</a:t>
            </a:r>
            <a:endParaRPr lang="en-US" sz="950" dirty="0"/>
          </a:p>
        </p:txBody>
      </p:sp>
      <p:sp>
        <p:nvSpPr>
          <p:cNvPr id="54" name="Text 51"/>
          <p:cNvSpPr/>
          <p:nvPr/>
        </p:nvSpPr>
        <p:spPr>
          <a:xfrm>
            <a:off x="2057400" y="312724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No (pickup/van only)</a:t>
            </a:r>
            <a:endParaRPr lang="en-US" sz="950" dirty="0"/>
          </a:p>
        </p:txBody>
      </p:sp>
      <p:sp>
        <p:nvSpPr>
          <p:cNvPr id="55" name="Text 52"/>
          <p:cNvSpPr/>
          <p:nvPr/>
        </p:nvSpPr>
        <p:spPr>
          <a:xfrm>
            <a:off x="5376672" y="312724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All types OK</a:t>
            </a:r>
            <a:endParaRPr lang="en-US" sz="950" dirty="0"/>
          </a:p>
        </p:txBody>
      </p:sp>
      <p:sp>
        <p:nvSpPr>
          <p:cNvPr id="56" name="Shape 53"/>
          <p:cNvSpPr/>
          <p:nvPr/>
        </p:nvSpPr>
        <p:spPr>
          <a:xfrm>
            <a:off x="228600" y="3364992"/>
            <a:ext cx="169164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7" name="Shape 54"/>
          <p:cNvSpPr/>
          <p:nvPr/>
        </p:nvSpPr>
        <p:spPr>
          <a:xfrm>
            <a:off x="1993392" y="3364992"/>
            <a:ext cx="324612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8" name="Shape 55"/>
          <p:cNvSpPr/>
          <p:nvPr/>
        </p:nvSpPr>
        <p:spPr>
          <a:xfrm>
            <a:off x="5312664" y="3364992"/>
            <a:ext cx="3602736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9" name="Text 56"/>
          <p:cNvSpPr/>
          <p:nvPr/>
        </p:nvSpPr>
        <p:spPr>
          <a:xfrm>
            <a:off x="292608" y="340156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Floating equip</a:t>
            </a:r>
            <a:endParaRPr lang="en-US" sz="950" dirty="0"/>
          </a:p>
        </p:txBody>
      </p:sp>
      <p:sp>
        <p:nvSpPr>
          <p:cNvPr id="60" name="Text 57"/>
          <p:cNvSpPr/>
          <p:nvPr/>
        </p:nvSpPr>
        <p:spPr>
          <a:xfrm>
            <a:off x="2057400" y="340156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Not covered</a:t>
            </a:r>
            <a:endParaRPr lang="en-US" sz="950" dirty="0"/>
          </a:p>
        </p:txBody>
      </p:sp>
      <p:sp>
        <p:nvSpPr>
          <p:cNvPr id="61" name="Text 58"/>
          <p:cNvSpPr/>
          <p:nvPr/>
        </p:nvSpPr>
        <p:spPr>
          <a:xfrm>
            <a:off x="5376672" y="340156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For additional fee</a:t>
            </a:r>
            <a:endParaRPr lang="en-US" sz="950" dirty="0"/>
          </a:p>
        </p:txBody>
      </p:sp>
      <p:sp>
        <p:nvSpPr>
          <p:cNvPr id="62" name="Shape 59"/>
          <p:cNvSpPr/>
          <p:nvPr/>
        </p:nvSpPr>
        <p:spPr>
          <a:xfrm>
            <a:off x="228600" y="3639312"/>
            <a:ext cx="169164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3" name="Shape 60"/>
          <p:cNvSpPr/>
          <p:nvPr/>
        </p:nvSpPr>
        <p:spPr>
          <a:xfrm>
            <a:off x="1993392" y="3639312"/>
            <a:ext cx="324612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4" name="Shape 61"/>
          <p:cNvSpPr/>
          <p:nvPr/>
        </p:nvSpPr>
        <p:spPr>
          <a:xfrm>
            <a:off x="5312664" y="3639312"/>
            <a:ext cx="3602736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5" name="Text 62"/>
          <p:cNvSpPr/>
          <p:nvPr/>
        </p:nvSpPr>
        <p:spPr>
          <a:xfrm>
            <a:off x="292608" y="367588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 weight</a:t>
            </a:r>
            <a:endParaRPr lang="en-US" sz="950" dirty="0"/>
          </a:p>
        </p:txBody>
      </p:sp>
      <p:sp>
        <p:nvSpPr>
          <p:cNvPr id="66" name="Text 63"/>
          <p:cNvSpPr/>
          <p:nvPr/>
        </p:nvSpPr>
        <p:spPr>
          <a:xfrm>
            <a:off x="2057400" y="367588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11,500 GVW</a:t>
            </a:r>
            <a:endParaRPr lang="en-US" sz="950" dirty="0"/>
          </a:p>
        </p:txBody>
      </p:sp>
      <p:sp>
        <p:nvSpPr>
          <p:cNvPr id="67" name="Text 64"/>
          <p:cNvSpPr/>
          <p:nvPr/>
        </p:nvSpPr>
        <p:spPr>
          <a:xfrm>
            <a:off x="5376672" y="367588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by vehicle GVW</a:t>
            </a:r>
            <a:endParaRPr lang="en-US" sz="950" dirty="0"/>
          </a:p>
        </p:txBody>
      </p:sp>
      <p:sp>
        <p:nvSpPr>
          <p:cNvPr id="68" name="Shape 65"/>
          <p:cNvSpPr/>
          <p:nvPr/>
        </p:nvSpPr>
        <p:spPr>
          <a:xfrm>
            <a:off x="228600" y="3913632"/>
            <a:ext cx="169164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9" name="Shape 66"/>
          <p:cNvSpPr/>
          <p:nvPr/>
        </p:nvSpPr>
        <p:spPr>
          <a:xfrm>
            <a:off x="1993392" y="3913632"/>
            <a:ext cx="324612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0" name="Shape 67"/>
          <p:cNvSpPr/>
          <p:nvPr/>
        </p:nvSpPr>
        <p:spPr>
          <a:xfrm>
            <a:off x="5312664" y="3913632"/>
            <a:ext cx="3602736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1" name="Text 68"/>
          <p:cNvSpPr/>
          <p:nvPr/>
        </p:nvSpPr>
        <p:spPr>
          <a:xfrm>
            <a:off x="292608" y="395020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 equipment</a:t>
            </a:r>
            <a:endParaRPr lang="en-US" sz="950" dirty="0"/>
          </a:p>
        </p:txBody>
      </p:sp>
      <p:sp>
        <p:nvSpPr>
          <p:cNvPr id="72" name="Text 69"/>
          <p:cNvSpPr/>
          <p:nvPr/>
        </p:nvSpPr>
        <p:spPr>
          <a:xfrm>
            <a:off x="2057400" y="395020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lbs</a:t>
            </a:r>
            <a:endParaRPr lang="en-US" sz="950" dirty="0"/>
          </a:p>
        </p:txBody>
      </p:sp>
      <p:sp>
        <p:nvSpPr>
          <p:cNvPr id="73" name="Text 70"/>
          <p:cNvSpPr/>
          <p:nvPr/>
        </p:nvSpPr>
        <p:spPr>
          <a:xfrm>
            <a:off x="5376672" y="395020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by commercial limits</a:t>
            </a:r>
            <a:endParaRPr lang="en-US" sz="950" dirty="0"/>
          </a:p>
        </p:txBody>
      </p:sp>
      <p:sp>
        <p:nvSpPr>
          <p:cNvPr id="74" name="Shape 71"/>
          <p:cNvSpPr/>
          <p:nvPr/>
        </p:nvSpPr>
        <p:spPr>
          <a:xfrm>
            <a:off x="228600" y="4187952"/>
            <a:ext cx="169164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5" name="Shape 72"/>
          <p:cNvSpPr/>
          <p:nvPr/>
        </p:nvSpPr>
        <p:spPr>
          <a:xfrm>
            <a:off x="1993392" y="4187952"/>
            <a:ext cx="324612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6" name="Shape 73"/>
          <p:cNvSpPr/>
          <p:nvPr/>
        </p:nvSpPr>
        <p:spPr>
          <a:xfrm>
            <a:off x="5312664" y="4187952"/>
            <a:ext cx="3602736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7" name="Text 74"/>
          <p:cNvSpPr/>
          <p:nvPr/>
        </p:nvSpPr>
        <p:spPr>
          <a:xfrm>
            <a:off x="292608" y="422452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Coverage limit</a:t>
            </a:r>
            <a:endParaRPr lang="en-US" sz="950" dirty="0"/>
          </a:p>
        </p:txBody>
      </p:sp>
      <p:sp>
        <p:nvSpPr>
          <p:cNvPr id="78" name="Text 75"/>
          <p:cNvSpPr/>
          <p:nvPr/>
        </p:nvSpPr>
        <p:spPr>
          <a:xfrm>
            <a:off x="2057400" y="422452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policy limits</a:t>
            </a:r>
            <a:endParaRPr lang="en-US" sz="950" dirty="0"/>
          </a:p>
        </p:txBody>
      </p:sp>
      <p:sp>
        <p:nvSpPr>
          <p:cNvPr id="79" name="Text 76"/>
          <p:cNvSpPr/>
          <p:nvPr/>
        </p:nvSpPr>
        <p:spPr>
          <a:xfrm>
            <a:off x="5376672" y="422452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 to $1,000,000</a:t>
            </a:r>
            <a:endParaRPr lang="en-US" sz="950" dirty="0"/>
          </a:p>
        </p:txBody>
      </p:sp>
      <p:sp>
        <p:nvSpPr>
          <p:cNvPr id="80" name="Shape 77"/>
          <p:cNvSpPr/>
          <p:nvPr/>
        </p:nvSpPr>
        <p:spPr>
          <a:xfrm>
            <a:off x="228600" y="4462272"/>
            <a:ext cx="169164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1" name="Shape 78"/>
          <p:cNvSpPr/>
          <p:nvPr/>
        </p:nvSpPr>
        <p:spPr>
          <a:xfrm>
            <a:off x="1993392" y="4462272"/>
            <a:ext cx="3246120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2" name="Shape 79"/>
          <p:cNvSpPr/>
          <p:nvPr/>
        </p:nvSpPr>
        <p:spPr>
          <a:xfrm>
            <a:off x="5312664" y="4462272"/>
            <a:ext cx="3602736" cy="274320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3" name="Text 80"/>
          <p:cNvSpPr/>
          <p:nvPr/>
        </p:nvSpPr>
        <p:spPr>
          <a:xfrm>
            <a:off x="292608" y="449884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Garaging</a:t>
            </a:r>
            <a:endParaRPr lang="en-US" sz="950" dirty="0"/>
          </a:p>
        </p:txBody>
      </p:sp>
      <p:sp>
        <p:nvSpPr>
          <p:cNvPr id="84" name="Text 81"/>
          <p:cNvSpPr/>
          <p:nvPr/>
        </p:nvSpPr>
        <p:spPr>
          <a:xfrm>
            <a:off x="2057400" y="449884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Must be insured household</a:t>
            </a:r>
            <a:endParaRPr lang="en-US" sz="950" dirty="0"/>
          </a:p>
        </p:txBody>
      </p:sp>
      <p:sp>
        <p:nvSpPr>
          <p:cNvPr id="85" name="Text 82"/>
          <p:cNvSpPr/>
          <p:nvPr/>
        </p:nvSpPr>
        <p:spPr>
          <a:xfrm>
            <a:off x="5376672" y="449884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be different address</a:t>
            </a:r>
            <a:endParaRPr lang="en-US" sz="950" dirty="0"/>
          </a:p>
        </p:txBody>
      </p:sp>
      <p:sp>
        <p:nvSpPr>
          <p:cNvPr id="86" name="Shape 83"/>
          <p:cNvSpPr/>
          <p:nvPr/>
        </p:nvSpPr>
        <p:spPr>
          <a:xfrm>
            <a:off x="228600" y="4736592"/>
            <a:ext cx="169164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7" name="Shape 84"/>
          <p:cNvSpPr/>
          <p:nvPr/>
        </p:nvSpPr>
        <p:spPr>
          <a:xfrm>
            <a:off x="1993392" y="4736592"/>
            <a:ext cx="3246120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8" name="Shape 85"/>
          <p:cNvSpPr/>
          <p:nvPr/>
        </p:nvSpPr>
        <p:spPr>
          <a:xfrm>
            <a:off x="5312664" y="4736592"/>
            <a:ext cx="3602736" cy="274320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9" name="Text 86"/>
          <p:cNvSpPr/>
          <p:nvPr/>
        </p:nvSpPr>
        <p:spPr>
          <a:xfrm>
            <a:off x="292608" y="4773168"/>
            <a:ext cx="15544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 pax</a:t>
            </a:r>
            <a:endParaRPr lang="en-US" sz="950" dirty="0"/>
          </a:p>
        </p:txBody>
      </p:sp>
      <p:sp>
        <p:nvSpPr>
          <p:cNvPr id="90" name="Text 87"/>
          <p:cNvSpPr/>
          <p:nvPr/>
        </p:nvSpPr>
        <p:spPr>
          <a:xfrm>
            <a:off x="2057400" y="4773168"/>
            <a:ext cx="31272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No</a:t>
            </a:r>
            <a:endParaRPr lang="en-US" sz="950" dirty="0"/>
          </a:p>
        </p:txBody>
      </p:sp>
      <p:sp>
        <p:nvSpPr>
          <p:cNvPr id="91" name="Text 88"/>
          <p:cNvSpPr/>
          <p:nvPr/>
        </p:nvSpPr>
        <p:spPr>
          <a:xfrm>
            <a:off x="5376672" y="4773168"/>
            <a:ext cx="349300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Yes (including church vans)</a:t>
            </a:r>
            <a:endParaRPr lang="en-US" sz="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KNOWING WHEN TO ESCALATE TO COMMERCIAL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8404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ANY of the following are true, the vehicle CANNOT be written as Artisan — it requires a Commercial Auto policy.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8600" y="1463040"/>
            <a:ext cx="4251960" cy="749808"/>
          </a:xfrm>
          <a:prstGeom prst="rect">
            <a:avLst/>
          </a:prstGeom>
          <a:solidFill>
            <a:srgbClr val="FFF0F0"/>
          </a:solidFill>
          <a:ln w="10160">
            <a:solidFill>
              <a:srgbClr val="7A0E12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228600" y="1463040"/>
            <a:ext cx="73152" cy="74980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93192" y="1517904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👷  The insured HAS EMPLOYEES who use the vehicle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393192" y="187452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occasional use by employees = Commercial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4663440" y="1463040"/>
            <a:ext cx="4251960" cy="749808"/>
          </a:xfrm>
          <a:prstGeom prst="rect">
            <a:avLst/>
          </a:prstGeom>
          <a:solidFill>
            <a:srgbClr val="FFF0F0"/>
          </a:solidFill>
          <a:ln w="10160">
            <a:solidFill>
              <a:srgbClr val="7A0E12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663440" y="1463040"/>
            <a:ext cx="73152" cy="74980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828032" y="1517904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🚚  The vehicle is used for DELIVERIES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4828032" y="187452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delivery of goods, food, or packages = Commercial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228600" y="2267712"/>
            <a:ext cx="4251960" cy="749808"/>
          </a:xfrm>
          <a:prstGeom prst="rect">
            <a:avLst/>
          </a:prstGeom>
          <a:solidFill>
            <a:srgbClr val="FFF0F0"/>
          </a:solidFill>
          <a:ln w="10160">
            <a:solidFill>
              <a:srgbClr val="7A0E12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228600" y="2267712"/>
            <a:ext cx="73152" cy="74980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393192" y="2322576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💰  The vehicle TRANSPORTS PASSENGERS FOR A FEE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393192" y="267919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Including church vans, rideshare, shuttles</a:t>
            </a:r>
            <a:endParaRPr lang="en-US" sz="950" dirty="0"/>
          </a:p>
        </p:txBody>
      </p:sp>
      <p:sp>
        <p:nvSpPr>
          <p:cNvPr id="22" name="Shape 19"/>
          <p:cNvSpPr/>
          <p:nvPr/>
        </p:nvSpPr>
        <p:spPr>
          <a:xfrm>
            <a:off x="4663440" y="2267712"/>
            <a:ext cx="4251960" cy="749808"/>
          </a:xfrm>
          <a:prstGeom prst="rect">
            <a:avLst/>
          </a:prstGeom>
          <a:solidFill>
            <a:srgbClr val="FFF0F0"/>
          </a:solidFill>
          <a:ln w="10160">
            <a:solidFill>
              <a:srgbClr val="7A0E12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4663440" y="2267712"/>
            <a:ext cx="73152" cy="74980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4828032" y="2322576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  The vehicle has MODIFIED BEDS (stake, dump, flatbed)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4828032" y="267919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 accepts pickup/van ONLY</a:t>
            </a:r>
            <a:endParaRPr lang="en-US" sz="950" dirty="0"/>
          </a:p>
        </p:txBody>
      </p:sp>
      <p:sp>
        <p:nvSpPr>
          <p:cNvPr id="26" name="Shape 23"/>
          <p:cNvSpPr/>
          <p:nvPr/>
        </p:nvSpPr>
        <p:spPr>
          <a:xfrm>
            <a:off x="228600" y="3072384"/>
            <a:ext cx="4251960" cy="749808"/>
          </a:xfrm>
          <a:prstGeom prst="rect">
            <a:avLst/>
          </a:prstGeom>
          <a:solidFill>
            <a:srgbClr val="FFF0F0"/>
          </a:solidFill>
          <a:ln w="10160">
            <a:solidFill>
              <a:srgbClr val="7A0E12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7" name="Shape 24"/>
          <p:cNvSpPr/>
          <p:nvPr/>
        </p:nvSpPr>
        <p:spPr>
          <a:xfrm>
            <a:off x="228600" y="3072384"/>
            <a:ext cx="73152" cy="74980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93192" y="3127248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🏢  The vehicle GARAGES AT A DIFFERENT ADDRESS than the insured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393192" y="3483864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 must garage at insured household</a:t>
            </a:r>
            <a:endParaRPr lang="en-US" sz="950" dirty="0"/>
          </a:p>
        </p:txBody>
      </p:sp>
      <p:sp>
        <p:nvSpPr>
          <p:cNvPr id="30" name="Shape 27"/>
          <p:cNvSpPr/>
          <p:nvPr/>
        </p:nvSpPr>
        <p:spPr>
          <a:xfrm>
            <a:off x="4663440" y="3072384"/>
            <a:ext cx="4251960" cy="749808"/>
          </a:xfrm>
          <a:prstGeom prst="rect">
            <a:avLst/>
          </a:prstGeom>
          <a:solidFill>
            <a:srgbClr val="FFF0F0"/>
          </a:solidFill>
          <a:ln w="10160">
            <a:solidFill>
              <a:srgbClr val="7A0E12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31" name="Shape 28"/>
          <p:cNvSpPr/>
          <p:nvPr/>
        </p:nvSpPr>
        <p:spPr>
          <a:xfrm>
            <a:off x="4663440" y="3072384"/>
            <a:ext cx="73152" cy="74980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28032" y="3127248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⚙  GVW EXCEEDS 11,500 lbs</a:t>
            </a:r>
            <a:endParaRPr lang="en-US" sz="1100" dirty="0"/>
          </a:p>
        </p:txBody>
      </p:sp>
      <p:sp>
        <p:nvSpPr>
          <p:cNvPr id="33" name="Text 30"/>
          <p:cNvSpPr/>
          <p:nvPr/>
        </p:nvSpPr>
        <p:spPr>
          <a:xfrm>
            <a:off x="4828032" y="3483864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 is light vehicle use only</a:t>
            </a:r>
            <a:endParaRPr lang="en-US" sz="950" dirty="0"/>
          </a:p>
        </p:txBody>
      </p:sp>
      <p:sp>
        <p:nvSpPr>
          <p:cNvPr id="34" name="Shape 31"/>
          <p:cNvSpPr/>
          <p:nvPr/>
        </p:nvSpPr>
        <p:spPr>
          <a:xfrm>
            <a:off x="228600" y="3877056"/>
            <a:ext cx="4251960" cy="749808"/>
          </a:xfrm>
          <a:prstGeom prst="rect">
            <a:avLst/>
          </a:prstGeom>
          <a:solidFill>
            <a:srgbClr val="FFF0F0"/>
          </a:solidFill>
          <a:ln w="10160">
            <a:solidFill>
              <a:srgbClr val="7A0E12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2"/>
          <p:cNvSpPr/>
          <p:nvPr/>
        </p:nvSpPr>
        <p:spPr>
          <a:xfrm>
            <a:off x="228600" y="3877056"/>
            <a:ext cx="73152" cy="74980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393192" y="3931920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🏷  Vehicle has LOGOS, WRAPS, or COMMERCIAL MARKINGS</a:t>
            </a:r>
            <a:endParaRPr lang="en-US" sz="1100" dirty="0"/>
          </a:p>
        </p:txBody>
      </p:sp>
      <p:sp>
        <p:nvSpPr>
          <p:cNvPr id="37" name="Text 34"/>
          <p:cNvSpPr/>
          <p:nvPr/>
        </p:nvSpPr>
        <p:spPr>
          <a:xfrm>
            <a:off x="393192" y="4288536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Personal/Artisan requires clean, unmarked vehicles</a:t>
            </a:r>
            <a:endParaRPr lang="en-US" sz="950" dirty="0"/>
          </a:p>
        </p:txBody>
      </p:sp>
      <p:sp>
        <p:nvSpPr>
          <p:cNvPr id="38" name="Shape 35"/>
          <p:cNvSpPr/>
          <p:nvPr/>
        </p:nvSpPr>
        <p:spPr>
          <a:xfrm>
            <a:off x="4663440" y="3877056"/>
            <a:ext cx="4251960" cy="749808"/>
          </a:xfrm>
          <a:prstGeom prst="rect">
            <a:avLst/>
          </a:prstGeom>
          <a:solidFill>
            <a:srgbClr val="FFF0F0"/>
          </a:solidFill>
          <a:ln w="10160">
            <a:solidFill>
              <a:srgbClr val="7A0E12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39" name="Shape 36"/>
          <p:cNvSpPr/>
          <p:nvPr/>
        </p:nvSpPr>
        <p:spPr>
          <a:xfrm>
            <a:off x="4663440" y="3877056"/>
            <a:ext cx="73152" cy="74980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4828032" y="3931920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📦  More than the carrier-allowed STOPS PER DAY</a:t>
            </a:r>
            <a:endParaRPr lang="en-US" sz="1100" dirty="0"/>
          </a:p>
        </p:txBody>
      </p:sp>
      <p:sp>
        <p:nvSpPr>
          <p:cNvPr id="41" name="Text 38"/>
          <p:cNvSpPr/>
          <p:nvPr/>
        </p:nvSpPr>
        <p:spPr>
          <a:xfrm>
            <a:off x="4828032" y="4288536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Verify per carrier: Aspire/Myco/Nations = max 5/day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  CARRIER GUIDELINES — ARTISAN (Level 2)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8404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all carriers accept Artisan use. Always verify the carrier grid before writing. Last updated: 01/02/2026.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182880" y="1444752"/>
            <a:ext cx="1188720" cy="347472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19456" y="1463040"/>
            <a:ext cx="11155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CARRIER</a:t>
            </a:r>
            <a:endParaRPr lang="en-US" sz="850" dirty="0"/>
          </a:p>
        </p:txBody>
      </p:sp>
      <p:sp>
        <p:nvSpPr>
          <p:cNvPr id="12" name="Shape 9"/>
          <p:cNvSpPr/>
          <p:nvPr/>
        </p:nvSpPr>
        <p:spPr>
          <a:xfrm>
            <a:off x="1371600" y="1444752"/>
            <a:ext cx="749808" cy="347472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408176" y="1463040"/>
            <a:ext cx="6766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</a:t>
            </a:r>
            <a:endParaRPr lang="en-US" sz="850" dirty="0"/>
          </a:p>
        </p:txBody>
      </p:sp>
      <p:sp>
        <p:nvSpPr>
          <p:cNvPr id="14" name="Shape 11"/>
          <p:cNvSpPr/>
          <p:nvPr/>
        </p:nvSpPr>
        <p:spPr>
          <a:xfrm>
            <a:off x="2121408" y="1444752"/>
            <a:ext cx="804672" cy="347472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157984" y="1463040"/>
            <a:ext cx="7315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VEH/POLICY</a:t>
            </a:r>
            <a:endParaRPr lang="en-US" sz="850" dirty="0"/>
          </a:p>
        </p:txBody>
      </p:sp>
      <p:sp>
        <p:nvSpPr>
          <p:cNvPr id="16" name="Shape 13"/>
          <p:cNvSpPr/>
          <p:nvPr/>
        </p:nvSpPr>
        <p:spPr>
          <a:xfrm>
            <a:off x="2926080" y="1444752"/>
            <a:ext cx="804672" cy="347472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962656" y="1463040"/>
            <a:ext cx="7315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STOPS/DAY</a:t>
            </a:r>
            <a:endParaRPr lang="en-US" sz="850" dirty="0"/>
          </a:p>
        </p:txBody>
      </p:sp>
      <p:sp>
        <p:nvSpPr>
          <p:cNvPr id="18" name="Shape 15"/>
          <p:cNvSpPr/>
          <p:nvPr/>
        </p:nvSpPr>
        <p:spPr>
          <a:xfrm>
            <a:off x="3730752" y="1444752"/>
            <a:ext cx="658368" cy="347472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767328" y="1463040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RACKS</a:t>
            </a:r>
            <a:endParaRPr lang="en-US" sz="850" dirty="0"/>
          </a:p>
        </p:txBody>
      </p:sp>
      <p:sp>
        <p:nvSpPr>
          <p:cNvPr id="20" name="Shape 17"/>
          <p:cNvSpPr/>
          <p:nvPr/>
        </p:nvSpPr>
        <p:spPr>
          <a:xfrm>
            <a:off x="4389120" y="1444752"/>
            <a:ext cx="658368" cy="347472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425696" y="1463040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LOGOS</a:t>
            </a:r>
            <a:endParaRPr lang="en-US" sz="850" dirty="0"/>
          </a:p>
        </p:txBody>
      </p:sp>
      <p:sp>
        <p:nvSpPr>
          <p:cNvPr id="22" name="Shape 19"/>
          <p:cNvSpPr/>
          <p:nvPr/>
        </p:nvSpPr>
        <p:spPr>
          <a:xfrm>
            <a:off x="5047488" y="1444752"/>
            <a:ext cx="1051560" cy="347472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5084064" y="1463040"/>
            <a:ext cx="97840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QUESTIONNAIRE</a:t>
            </a:r>
            <a:endParaRPr lang="en-US" sz="850" dirty="0"/>
          </a:p>
        </p:txBody>
      </p:sp>
      <p:sp>
        <p:nvSpPr>
          <p:cNvPr id="24" name="Shape 21"/>
          <p:cNvSpPr/>
          <p:nvPr/>
        </p:nvSpPr>
        <p:spPr>
          <a:xfrm>
            <a:off x="6099048" y="1444752"/>
            <a:ext cx="1170432" cy="347472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135624" y="1463040"/>
            <a:ext cx="10972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 COVERAGE</a:t>
            </a:r>
            <a:endParaRPr lang="en-US" sz="850" dirty="0"/>
          </a:p>
        </p:txBody>
      </p:sp>
      <p:sp>
        <p:nvSpPr>
          <p:cNvPr id="26" name="Shape 23"/>
          <p:cNvSpPr/>
          <p:nvPr/>
        </p:nvSpPr>
        <p:spPr>
          <a:xfrm>
            <a:off x="182880" y="1847088"/>
            <a:ext cx="118872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210312" y="1865376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Anchor</a:t>
            </a:r>
            <a:endParaRPr lang="en-US" sz="850" dirty="0"/>
          </a:p>
        </p:txBody>
      </p:sp>
      <p:sp>
        <p:nvSpPr>
          <p:cNvPr id="28" name="Shape 25"/>
          <p:cNvSpPr/>
          <p:nvPr/>
        </p:nvSpPr>
        <p:spPr>
          <a:xfrm>
            <a:off x="1371600" y="1847088"/>
            <a:ext cx="74980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1399032" y="1865376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30" name="Shape 27"/>
          <p:cNvSpPr/>
          <p:nvPr/>
        </p:nvSpPr>
        <p:spPr>
          <a:xfrm>
            <a:off x="2121408" y="1847088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2148840" y="1865376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32" name="Shape 29"/>
          <p:cNvSpPr/>
          <p:nvPr/>
        </p:nvSpPr>
        <p:spPr>
          <a:xfrm>
            <a:off x="2926080" y="1847088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2953512" y="1865376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34" name="Shape 31"/>
          <p:cNvSpPr/>
          <p:nvPr/>
        </p:nvSpPr>
        <p:spPr>
          <a:xfrm>
            <a:off x="3730752" y="1847088"/>
            <a:ext cx="658368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3758184" y="1865376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36" name="Shape 33"/>
          <p:cNvSpPr/>
          <p:nvPr/>
        </p:nvSpPr>
        <p:spPr>
          <a:xfrm>
            <a:off x="4389120" y="1847088"/>
            <a:ext cx="658368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416552" y="1865376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38" name="Shape 35"/>
          <p:cNvSpPr/>
          <p:nvPr/>
        </p:nvSpPr>
        <p:spPr>
          <a:xfrm>
            <a:off x="5047488" y="1847088"/>
            <a:ext cx="105156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5074920" y="1865376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40" name="Shape 37"/>
          <p:cNvSpPr/>
          <p:nvPr/>
        </p:nvSpPr>
        <p:spPr>
          <a:xfrm>
            <a:off x="6099048" y="1847088"/>
            <a:ext cx="117043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6126480" y="1865376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42" name="Shape 39"/>
          <p:cNvSpPr/>
          <p:nvPr/>
        </p:nvSpPr>
        <p:spPr>
          <a:xfrm>
            <a:off x="182880" y="2066544"/>
            <a:ext cx="118872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210312" y="2084832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Aspire</a:t>
            </a:r>
            <a:endParaRPr lang="en-US" sz="850" dirty="0"/>
          </a:p>
        </p:txBody>
      </p:sp>
      <p:sp>
        <p:nvSpPr>
          <p:cNvPr id="44" name="Shape 41"/>
          <p:cNvSpPr/>
          <p:nvPr/>
        </p:nvSpPr>
        <p:spPr>
          <a:xfrm>
            <a:off x="1371600" y="2066544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5" name="Text 42"/>
          <p:cNvSpPr/>
          <p:nvPr/>
        </p:nvSpPr>
        <p:spPr>
          <a:xfrm>
            <a:off x="1399032" y="2084832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46" name="Shape 43"/>
          <p:cNvSpPr/>
          <p:nvPr/>
        </p:nvSpPr>
        <p:spPr>
          <a:xfrm>
            <a:off x="2121408" y="2066544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7" name="Text 44"/>
          <p:cNvSpPr/>
          <p:nvPr/>
        </p:nvSpPr>
        <p:spPr>
          <a:xfrm>
            <a:off x="2148840" y="2084832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48" name="Shape 45"/>
          <p:cNvSpPr/>
          <p:nvPr/>
        </p:nvSpPr>
        <p:spPr>
          <a:xfrm>
            <a:off x="2926080" y="2066544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49" name="Text 46"/>
          <p:cNvSpPr/>
          <p:nvPr/>
        </p:nvSpPr>
        <p:spPr>
          <a:xfrm>
            <a:off x="2953512" y="2084832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50" name="Shape 47"/>
          <p:cNvSpPr/>
          <p:nvPr/>
        </p:nvSpPr>
        <p:spPr>
          <a:xfrm>
            <a:off x="3730752" y="2066544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1" name="Text 48"/>
          <p:cNvSpPr/>
          <p:nvPr/>
        </p:nvSpPr>
        <p:spPr>
          <a:xfrm>
            <a:off x="3758184" y="2084832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52" name="Shape 49"/>
          <p:cNvSpPr/>
          <p:nvPr/>
        </p:nvSpPr>
        <p:spPr>
          <a:xfrm>
            <a:off x="4389120" y="2066544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3" name="Text 50"/>
          <p:cNvSpPr/>
          <p:nvPr/>
        </p:nvSpPr>
        <p:spPr>
          <a:xfrm>
            <a:off x="4416552" y="2084832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54" name="Shape 51"/>
          <p:cNvSpPr/>
          <p:nvPr/>
        </p:nvSpPr>
        <p:spPr>
          <a:xfrm>
            <a:off x="5047488" y="2066544"/>
            <a:ext cx="1051560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5" name="Text 52"/>
          <p:cNvSpPr/>
          <p:nvPr/>
        </p:nvSpPr>
        <p:spPr>
          <a:xfrm>
            <a:off x="5074920" y="2084832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56" name="Shape 53"/>
          <p:cNvSpPr/>
          <p:nvPr/>
        </p:nvSpPr>
        <p:spPr>
          <a:xfrm>
            <a:off x="6099048" y="2066544"/>
            <a:ext cx="117043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7" name="Text 54"/>
          <p:cNvSpPr/>
          <p:nvPr/>
        </p:nvSpPr>
        <p:spPr>
          <a:xfrm>
            <a:off x="6126480" y="2084832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58" name="Shape 55"/>
          <p:cNvSpPr/>
          <p:nvPr/>
        </p:nvSpPr>
        <p:spPr>
          <a:xfrm>
            <a:off x="182880" y="2286000"/>
            <a:ext cx="118872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59" name="Text 56"/>
          <p:cNvSpPr/>
          <p:nvPr/>
        </p:nvSpPr>
        <p:spPr>
          <a:xfrm>
            <a:off x="210312" y="2304288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Blue Fire</a:t>
            </a:r>
            <a:endParaRPr lang="en-US" sz="850" dirty="0"/>
          </a:p>
        </p:txBody>
      </p:sp>
      <p:sp>
        <p:nvSpPr>
          <p:cNvPr id="60" name="Shape 57"/>
          <p:cNvSpPr/>
          <p:nvPr/>
        </p:nvSpPr>
        <p:spPr>
          <a:xfrm>
            <a:off x="1371600" y="2286000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1" name="Text 58"/>
          <p:cNvSpPr/>
          <p:nvPr/>
        </p:nvSpPr>
        <p:spPr>
          <a:xfrm>
            <a:off x="1399032" y="2304288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62" name="Shape 59"/>
          <p:cNvSpPr/>
          <p:nvPr/>
        </p:nvSpPr>
        <p:spPr>
          <a:xfrm>
            <a:off x="2121408" y="2286000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3" name="Text 60"/>
          <p:cNvSpPr/>
          <p:nvPr/>
        </p:nvSpPr>
        <p:spPr>
          <a:xfrm>
            <a:off x="2148840" y="2304288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64" name="Shape 61"/>
          <p:cNvSpPr/>
          <p:nvPr/>
        </p:nvSpPr>
        <p:spPr>
          <a:xfrm>
            <a:off x="2926080" y="2286000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5" name="Text 62"/>
          <p:cNvSpPr/>
          <p:nvPr/>
        </p:nvSpPr>
        <p:spPr>
          <a:xfrm>
            <a:off x="2953512" y="2304288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66" name="Shape 63"/>
          <p:cNvSpPr/>
          <p:nvPr/>
        </p:nvSpPr>
        <p:spPr>
          <a:xfrm>
            <a:off x="3730752" y="2286000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7" name="Text 64"/>
          <p:cNvSpPr/>
          <p:nvPr/>
        </p:nvSpPr>
        <p:spPr>
          <a:xfrm>
            <a:off x="3758184" y="2304288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68" name="Shape 65"/>
          <p:cNvSpPr/>
          <p:nvPr/>
        </p:nvSpPr>
        <p:spPr>
          <a:xfrm>
            <a:off x="4389120" y="2286000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69" name="Text 66"/>
          <p:cNvSpPr/>
          <p:nvPr/>
        </p:nvSpPr>
        <p:spPr>
          <a:xfrm>
            <a:off x="4416552" y="2304288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70" name="Shape 67"/>
          <p:cNvSpPr/>
          <p:nvPr/>
        </p:nvSpPr>
        <p:spPr>
          <a:xfrm>
            <a:off x="5047488" y="2286000"/>
            <a:ext cx="1051560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1" name="Text 68"/>
          <p:cNvSpPr/>
          <p:nvPr/>
        </p:nvSpPr>
        <p:spPr>
          <a:xfrm>
            <a:off x="5074920" y="2304288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72" name="Shape 69"/>
          <p:cNvSpPr/>
          <p:nvPr/>
        </p:nvSpPr>
        <p:spPr>
          <a:xfrm>
            <a:off x="6099048" y="2286000"/>
            <a:ext cx="117043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3" name="Text 70"/>
          <p:cNvSpPr/>
          <p:nvPr/>
        </p:nvSpPr>
        <p:spPr>
          <a:xfrm>
            <a:off x="6126480" y="2304288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74" name="Shape 71"/>
          <p:cNvSpPr/>
          <p:nvPr/>
        </p:nvSpPr>
        <p:spPr>
          <a:xfrm>
            <a:off x="182880" y="2505456"/>
            <a:ext cx="118872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5" name="Text 72"/>
          <p:cNvSpPr/>
          <p:nvPr/>
        </p:nvSpPr>
        <p:spPr>
          <a:xfrm>
            <a:off x="210312" y="2523744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Bristol West</a:t>
            </a:r>
            <a:endParaRPr lang="en-US" sz="850" dirty="0"/>
          </a:p>
        </p:txBody>
      </p:sp>
      <p:sp>
        <p:nvSpPr>
          <p:cNvPr id="76" name="Shape 73"/>
          <p:cNvSpPr/>
          <p:nvPr/>
        </p:nvSpPr>
        <p:spPr>
          <a:xfrm>
            <a:off x="1371600" y="2505456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7" name="Text 74"/>
          <p:cNvSpPr/>
          <p:nvPr/>
        </p:nvSpPr>
        <p:spPr>
          <a:xfrm>
            <a:off x="1399032" y="2523744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78" name="Shape 75"/>
          <p:cNvSpPr/>
          <p:nvPr/>
        </p:nvSpPr>
        <p:spPr>
          <a:xfrm>
            <a:off x="2121408" y="2505456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79" name="Text 76"/>
          <p:cNvSpPr/>
          <p:nvPr/>
        </p:nvSpPr>
        <p:spPr>
          <a:xfrm>
            <a:off x="2148840" y="2523744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80" name="Shape 77"/>
          <p:cNvSpPr/>
          <p:nvPr/>
        </p:nvSpPr>
        <p:spPr>
          <a:xfrm>
            <a:off x="2926080" y="2505456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1" name="Text 78"/>
          <p:cNvSpPr/>
          <p:nvPr/>
        </p:nvSpPr>
        <p:spPr>
          <a:xfrm>
            <a:off x="2953512" y="2523744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82" name="Shape 79"/>
          <p:cNvSpPr/>
          <p:nvPr/>
        </p:nvSpPr>
        <p:spPr>
          <a:xfrm>
            <a:off x="3730752" y="2505456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3" name="Text 80"/>
          <p:cNvSpPr/>
          <p:nvPr/>
        </p:nvSpPr>
        <p:spPr>
          <a:xfrm>
            <a:off x="3758184" y="2523744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84" name="Shape 81"/>
          <p:cNvSpPr/>
          <p:nvPr/>
        </p:nvSpPr>
        <p:spPr>
          <a:xfrm>
            <a:off x="4389120" y="2505456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5" name="Text 82"/>
          <p:cNvSpPr/>
          <p:nvPr/>
        </p:nvSpPr>
        <p:spPr>
          <a:xfrm>
            <a:off x="4416552" y="2523744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86" name="Shape 83"/>
          <p:cNvSpPr/>
          <p:nvPr/>
        </p:nvSpPr>
        <p:spPr>
          <a:xfrm>
            <a:off x="5047488" y="2505456"/>
            <a:ext cx="1051560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7" name="Text 84"/>
          <p:cNvSpPr/>
          <p:nvPr/>
        </p:nvSpPr>
        <p:spPr>
          <a:xfrm>
            <a:off x="5074920" y="2523744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88" name="Shape 85"/>
          <p:cNvSpPr/>
          <p:nvPr/>
        </p:nvSpPr>
        <p:spPr>
          <a:xfrm>
            <a:off x="6099048" y="2505456"/>
            <a:ext cx="117043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89" name="Text 86"/>
          <p:cNvSpPr/>
          <p:nvPr/>
        </p:nvSpPr>
        <p:spPr>
          <a:xfrm>
            <a:off x="6126480" y="2523744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100/300/50</a:t>
            </a:r>
            <a:endParaRPr lang="en-US" sz="900" dirty="0"/>
          </a:p>
        </p:txBody>
      </p:sp>
      <p:sp>
        <p:nvSpPr>
          <p:cNvPr id="90" name="Shape 87"/>
          <p:cNvSpPr/>
          <p:nvPr/>
        </p:nvSpPr>
        <p:spPr>
          <a:xfrm>
            <a:off x="182880" y="2724912"/>
            <a:ext cx="118872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91" name="Text 88"/>
          <p:cNvSpPr/>
          <p:nvPr/>
        </p:nvSpPr>
        <p:spPr>
          <a:xfrm>
            <a:off x="210312" y="2743200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Bridger</a:t>
            </a:r>
            <a:endParaRPr lang="en-US" sz="850" dirty="0"/>
          </a:p>
        </p:txBody>
      </p:sp>
      <p:sp>
        <p:nvSpPr>
          <p:cNvPr id="92" name="Shape 89"/>
          <p:cNvSpPr/>
          <p:nvPr/>
        </p:nvSpPr>
        <p:spPr>
          <a:xfrm>
            <a:off x="1371600" y="2724912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93" name="Text 90"/>
          <p:cNvSpPr/>
          <p:nvPr/>
        </p:nvSpPr>
        <p:spPr>
          <a:xfrm>
            <a:off x="1399032" y="2743200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94" name="Shape 91"/>
          <p:cNvSpPr/>
          <p:nvPr/>
        </p:nvSpPr>
        <p:spPr>
          <a:xfrm>
            <a:off x="2121408" y="2724912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95" name="Text 92"/>
          <p:cNvSpPr/>
          <p:nvPr/>
        </p:nvSpPr>
        <p:spPr>
          <a:xfrm>
            <a:off x="2148840" y="2743200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96" name="Shape 93"/>
          <p:cNvSpPr/>
          <p:nvPr/>
        </p:nvSpPr>
        <p:spPr>
          <a:xfrm>
            <a:off x="2926080" y="2724912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97" name="Text 94"/>
          <p:cNvSpPr/>
          <p:nvPr/>
        </p:nvSpPr>
        <p:spPr>
          <a:xfrm>
            <a:off x="2953512" y="2743200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98" name="Shape 95"/>
          <p:cNvSpPr/>
          <p:nvPr/>
        </p:nvSpPr>
        <p:spPr>
          <a:xfrm>
            <a:off x="3730752" y="2724912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99" name="Text 96"/>
          <p:cNvSpPr/>
          <p:nvPr/>
        </p:nvSpPr>
        <p:spPr>
          <a:xfrm>
            <a:off x="3758184" y="2743200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00" name="Shape 97"/>
          <p:cNvSpPr/>
          <p:nvPr/>
        </p:nvSpPr>
        <p:spPr>
          <a:xfrm>
            <a:off x="4389120" y="2724912"/>
            <a:ext cx="65836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01" name="Text 98"/>
          <p:cNvSpPr/>
          <p:nvPr/>
        </p:nvSpPr>
        <p:spPr>
          <a:xfrm>
            <a:off x="4416552" y="2743200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02" name="Shape 99"/>
          <p:cNvSpPr/>
          <p:nvPr/>
        </p:nvSpPr>
        <p:spPr>
          <a:xfrm>
            <a:off x="5047488" y="2724912"/>
            <a:ext cx="1051560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03" name="Text 100"/>
          <p:cNvSpPr/>
          <p:nvPr/>
        </p:nvSpPr>
        <p:spPr>
          <a:xfrm>
            <a:off x="5074920" y="2743200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04" name="Shape 101"/>
          <p:cNvSpPr/>
          <p:nvPr/>
        </p:nvSpPr>
        <p:spPr>
          <a:xfrm>
            <a:off x="6099048" y="2724912"/>
            <a:ext cx="117043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05" name="Text 102"/>
          <p:cNvSpPr/>
          <p:nvPr/>
        </p:nvSpPr>
        <p:spPr>
          <a:xfrm>
            <a:off x="6126480" y="2743200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106" name="Shape 103"/>
          <p:cNvSpPr/>
          <p:nvPr/>
        </p:nvSpPr>
        <p:spPr>
          <a:xfrm>
            <a:off x="182880" y="2944368"/>
            <a:ext cx="118872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07" name="Text 104"/>
          <p:cNvSpPr/>
          <p:nvPr/>
        </p:nvSpPr>
        <p:spPr>
          <a:xfrm>
            <a:off x="210312" y="2962656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Carnegie</a:t>
            </a:r>
            <a:endParaRPr lang="en-US" sz="850" dirty="0"/>
          </a:p>
        </p:txBody>
      </p:sp>
      <p:sp>
        <p:nvSpPr>
          <p:cNvPr id="108" name="Shape 105"/>
          <p:cNvSpPr/>
          <p:nvPr/>
        </p:nvSpPr>
        <p:spPr>
          <a:xfrm>
            <a:off x="1371600" y="2944368"/>
            <a:ext cx="74980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09" name="Text 106"/>
          <p:cNvSpPr/>
          <p:nvPr/>
        </p:nvSpPr>
        <p:spPr>
          <a:xfrm>
            <a:off x="1399032" y="2962656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10" name="Shape 107"/>
          <p:cNvSpPr/>
          <p:nvPr/>
        </p:nvSpPr>
        <p:spPr>
          <a:xfrm>
            <a:off x="2121408" y="2944368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11" name="Text 108"/>
          <p:cNvSpPr/>
          <p:nvPr/>
        </p:nvSpPr>
        <p:spPr>
          <a:xfrm>
            <a:off x="2148840" y="2962656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12" name="Shape 109"/>
          <p:cNvSpPr/>
          <p:nvPr/>
        </p:nvSpPr>
        <p:spPr>
          <a:xfrm>
            <a:off x="2926080" y="2944368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13" name="Text 110"/>
          <p:cNvSpPr/>
          <p:nvPr/>
        </p:nvSpPr>
        <p:spPr>
          <a:xfrm>
            <a:off x="2953512" y="2962656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14" name="Shape 111"/>
          <p:cNvSpPr/>
          <p:nvPr/>
        </p:nvSpPr>
        <p:spPr>
          <a:xfrm>
            <a:off x="3730752" y="2944368"/>
            <a:ext cx="658368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15" name="Text 112"/>
          <p:cNvSpPr/>
          <p:nvPr/>
        </p:nvSpPr>
        <p:spPr>
          <a:xfrm>
            <a:off x="3758184" y="2962656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16" name="Shape 113"/>
          <p:cNvSpPr/>
          <p:nvPr/>
        </p:nvSpPr>
        <p:spPr>
          <a:xfrm>
            <a:off x="4389120" y="2944368"/>
            <a:ext cx="658368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17" name="Text 114"/>
          <p:cNvSpPr/>
          <p:nvPr/>
        </p:nvSpPr>
        <p:spPr>
          <a:xfrm>
            <a:off x="4416552" y="2962656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18" name="Shape 115"/>
          <p:cNvSpPr/>
          <p:nvPr/>
        </p:nvSpPr>
        <p:spPr>
          <a:xfrm>
            <a:off x="5047488" y="2944368"/>
            <a:ext cx="105156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19" name="Text 116"/>
          <p:cNvSpPr/>
          <p:nvPr/>
        </p:nvSpPr>
        <p:spPr>
          <a:xfrm>
            <a:off x="5074920" y="2962656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20" name="Shape 117"/>
          <p:cNvSpPr/>
          <p:nvPr/>
        </p:nvSpPr>
        <p:spPr>
          <a:xfrm>
            <a:off x="6099048" y="2944368"/>
            <a:ext cx="117043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21" name="Text 118"/>
          <p:cNvSpPr/>
          <p:nvPr/>
        </p:nvSpPr>
        <p:spPr>
          <a:xfrm>
            <a:off x="6126480" y="2962656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22" name="Shape 119"/>
          <p:cNvSpPr/>
          <p:nvPr/>
        </p:nvSpPr>
        <p:spPr>
          <a:xfrm>
            <a:off x="182880" y="3163824"/>
            <a:ext cx="118872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23" name="Text 120"/>
          <p:cNvSpPr/>
          <p:nvPr/>
        </p:nvSpPr>
        <p:spPr>
          <a:xfrm>
            <a:off x="210312" y="3182112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Kemper-Infinity</a:t>
            </a:r>
            <a:endParaRPr lang="en-US" sz="850" dirty="0"/>
          </a:p>
        </p:txBody>
      </p:sp>
      <p:sp>
        <p:nvSpPr>
          <p:cNvPr id="124" name="Shape 121"/>
          <p:cNvSpPr/>
          <p:nvPr/>
        </p:nvSpPr>
        <p:spPr>
          <a:xfrm>
            <a:off x="1371600" y="3163824"/>
            <a:ext cx="749808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25" name="Text 122"/>
          <p:cNvSpPr/>
          <p:nvPr/>
        </p:nvSpPr>
        <p:spPr>
          <a:xfrm>
            <a:off x="1399032" y="3182112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C47A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 USE</a:t>
            </a:r>
            <a:endParaRPr lang="en-US" sz="900" dirty="0"/>
          </a:p>
        </p:txBody>
      </p:sp>
      <p:sp>
        <p:nvSpPr>
          <p:cNvPr id="126" name="Shape 123"/>
          <p:cNvSpPr/>
          <p:nvPr/>
        </p:nvSpPr>
        <p:spPr>
          <a:xfrm>
            <a:off x="2121408" y="3163824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27" name="Text 124"/>
          <p:cNvSpPr/>
          <p:nvPr/>
        </p:nvSpPr>
        <p:spPr>
          <a:xfrm>
            <a:off x="2148840" y="3182112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28" name="Shape 125"/>
          <p:cNvSpPr/>
          <p:nvPr/>
        </p:nvSpPr>
        <p:spPr>
          <a:xfrm>
            <a:off x="2926080" y="3163824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29" name="Text 126"/>
          <p:cNvSpPr/>
          <p:nvPr/>
        </p:nvSpPr>
        <p:spPr>
          <a:xfrm>
            <a:off x="2953512" y="3182112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130" name="Shape 127"/>
          <p:cNvSpPr/>
          <p:nvPr/>
        </p:nvSpPr>
        <p:spPr>
          <a:xfrm>
            <a:off x="3730752" y="3163824"/>
            <a:ext cx="65836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31" name="Text 128"/>
          <p:cNvSpPr/>
          <p:nvPr/>
        </p:nvSpPr>
        <p:spPr>
          <a:xfrm>
            <a:off x="3758184" y="3182112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32" name="Shape 129"/>
          <p:cNvSpPr/>
          <p:nvPr/>
        </p:nvSpPr>
        <p:spPr>
          <a:xfrm>
            <a:off x="4389120" y="3163824"/>
            <a:ext cx="65836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33" name="Text 130"/>
          <p:cNvSpPr/>
          <p:nvPr/>
        </p:nvSpPr>
        <p:spPr>
          <a:xfrm>
            <a:off x="4416552" y="3182112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34" name="Shape 131"/>
          <p:cNvSpPr/>
          <p:nvPr/>
        </p:nvSpPr>
        <p:spPr>
          <a:xfrm>
            <a:off x="5047488" y="3163824"/>
            <a:ext cx="1051560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35" name="Text 132"/>
          <p:cNvSpPr/>
          <p:nvPr/>
        </p:nvSpPr>
        <p:spPr>
          <a:xfrm>
            <a:off x="5074920" y="3182112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36" name="Shape 133"/>
          <p:cNvSpPr/>
          <p:nvPr/>
        </p:nvSpPr>
        <p:spPr>
          <a:xfrm>
            <a:off x="6099048" y="3163824"/>
            <a:ext cx="117043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37" name="Text 134"/>
          <p:cNvSpPr/>
          <p:nvPr/>
        </p:nvSpPr>
        <p:spPr>
          <a:xfrm>
            <a:off x="6126480" y="3182112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138" name="Shape 135"/>
          <p:cNvSpPr/>
          <p:nvPr/>
        </p:nvSpPr>
        <p:spPr>
          <a:xfrm>
            <a:off x="182880" y="3383280"/>
            <a:ext cx="118872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39" name="Text 136"/>
          <p:cNvSpPr/>
          <p:nvPr/>
        </p:nvSpPr>
        <p:spPr>
          <a:xfrm>
            <a:off x="210312" y="3401568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Mapfre</a:t>
            </a:r>
            <a:endParaRPr lang="en-US" sz="850" dirty="0"/>
          </a:p>
        </p:txBody>
      </p:sp>
      <p:sp>
        <p:nvSpPr>
          <p:cNvPr id="140" name="Shape 137"/>
          <p:cNvSpPr/>
          <p:nvPr/>
        </p:nvSpPr>
        <p:spPr>
          <a:xfrm>
            <a:off x="1371600" y="3383280"/>
            <a:ext cx="74980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41" name="Text 138"/>
          <p:cNvSpPr/>
          <p:nvPr/>
        </p:nvSpPr>
        <p:spPr>
          <a:xfrm>
            <a:off x="1399032" y="3401568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42" name="Shape 139"/>
          <p:cNvSpPr/>
          <p:nvPr/>
        </p:nvSpPr>
        <p:spPr>
          <a:xfrm>
            <a:off x="2121408" y="3383280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43" name="Text 140"/>
          <p:cNvSpPr/>
          <p:nvPr/>
        </p:nvSpPr>
        <p:spPr>
          <a:xfrm>
            <a:off x="2148840" y="3401568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44" name="Shape 141"/>
          <p:cNvSpPr/>
          <p:nvPr/>
        </p:nvSpPr>
        <p:spPr>
          <a:xfrm>
            <a:off x="2926080" y="3383280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45" name="Text 142"/>
          <p:cNvSpPr/>
          <p:nvPr/>
        </p:nvSpPr>
        <p:spPr>
          <a:xfrm>
            <a:off x="2953512" y="3401568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46" name="Shape 143"/>
          <p:cNvSpPr/>
          <p:nvPr/>
        </p:nvSpPr>
        <p:spPr>
          <a:xfrm>
            <a:off x="3730752" y="3383280"/>
            <a:ext cx="658368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47" name="Text 144"/>
          <p:cNvSpPr/>
          <p:nvPr/>
        </p:nvSpPr>
        <p:spPr>
          <a:xfrm>
            <a:off x="3758184" y="3401568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48" name="Shape 145"/>
          <p:cNvSpPr/>
          <p:nvPr/>
        </p:nvSpPr>
        <p:spPr>
          <a:xfrm>
            <a:off x="4389120" y="3383280"/>
            <a:ext cx="658368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49" name="Text 146"/>
          <p:cNvSpPr/>
          <p:nvPr/>
        </p:nvSpPr>
        <p:spPr>
          <a:xfrm>
            <a:off x="4416552" y="3401568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50" name="Shape 147"/>
          <p:cNvSpPr/>
          <p:nvPr/>
        </p:nvSpPr>
        <p:spPr>
          <a:xfrm>
            <a:off x="5047488" y="3383280"/>
            <a:ext cx="105156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51" name="Text 148"/>
          <p:cNvSpPr/>
          <p:nvPr/>
        </p:nvSpPr>
        <p:spPr>
          <a:xfrm>
            <a:off x="5074920" y="3401568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52" name="Shape 149"/>
          <p:cNvSpPr/>
          <p:nvPr/>
        </p:nvSpPr>
        <p:spPr>
          <a:xfrm>
            <a:off x="6099048" y="3383280"/>
            <a:ext cx="117043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53" name="Text 150"/>
          <p:cNvSpPr/>
          <p:nvPr/>
        </p:nvSpPr>
        <p:spPr>
          <a:xfrm>
            <a:off x="6126480" y="3401568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154" name="Shape 151"/>
          <p:cNvSpPr/>
          <p:nvPr/>
        </p:nvSpPr>
        <p:spPr>
          <a:xfrm>
            <a:off x="182880" y="3602736"/>
            <a:ext cx="118872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55" name="Text 152"/>
          <p:cNvSpPr/>
          <p:nvPr/>
        </p:nvSpPr>
        <p:spPr>
          <a:xfrm>
            <a:off x="210312" y="3621024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Myco</a:t>
            </a:r>
            <a:endParaRPr lang="en-US" sz="850" dirty="0"/>
          </a:p>
        </p:txBody>
      </p:sp>
      <p:sp>
        <p:nvSpPr>
          <p:cNvPr id="156" name="Shape 153"/>
          <p:cNvSpPr/>
          <p:nvPr/>
        </p:nvSpPr>
        <p:spPr>
          <a:xfrm>
            <a:off x="1371600" y="3602736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57" name="Text 154"/>
          <p:cNvSpPr/>
          <p:nvPr/>
        </p:nvSpPr>
        <p:spPr>
          <a:xfrm>
            <a:off x="1399032" y="3621024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58" name="Shape 155"/>
          <p:cNvSpPr/>
          <p:nvPr/>
        </p:nvSpPr>
        <p:spPr>
          <a:xfrm>
            <a:off x="2121408" y="3602736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59" name="Text 156"/>
          <p:cNvSpPr/>
          <p:nvPr/>
        </p:nvSpPr>
        <p:spPr>
          <a:xfrm>
            <a:off x="2148840" y="3621024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60" name="Shape 157"/>
          <p:cNvSpPr/>
          <p:nvPr/>
        </p:nvSpPr>
        <p:spPr>
          <a:xfrm>
            <a:off x="2926080" y="3602736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61" name="Text 158"/>
          <p:cNvSpPr/>
          <p:nvPr/>
        </p:nvSpPr>
        <p:spPr>
          <a:xfrm>
            <a:off x="2953512" y="3621024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162" name="Shape 159"/>
          <p:cNvSpPr/>
          <p:nvPr/>
        </p:nvSpPr>
        <p:spPr>
          <a:xfrm>
            <a:off x="3730752" y="3602736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63" name="Text 160"/>
          <p:cNvSpPr/>
          <p:nvPr/>
        </p:nvSpPr>
        <p:spPr>
          <a:xfrm>
            <a:off x="3758184" y="3621024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64" name="Shape 161"/>
          <p:cNvSpPr/>
          <p:nvPr/>
        </p:nvSpPr>
        <p:spPr>
          <a:xfrm>
            <a:off x="4389120" y="3602736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65" name="Text 162"/>
          <p:cNvSpPr/>
          <p:nvPr/>
        </p:nvSpPr>
        <p:spPr>
          <a:xfrm>
            <a:off x="4416552" y="3621024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66" name="Shape 163"/>
          <p:cNvSpPr/>
          <p:nvPr/>
        </p:nvSpPr>
        <p:spPr>
          <a:xfrm>
            <a:off x="5047488" y="3602736"/>
            <a:ext cx="1051560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67" name="Text 164"/>
          <p:cNvSpPr/>
          <p:nvPr/>
        </p:nvSpPr>
        <p:spPr>
          <a:xfrm>
            <a:off x="5074920" y="3621024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68" name="Shape 165"/>
          <p:cNvSpPr/>
          <p:nvPr/>
        </p:nvSpPr>
        <p:spPr>
          <a:xfrm>
            <a:off x="6099048" y="3602736"/>
            <a:ext cx="117043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69" name="Text 166"/>
          <p:cNvSpPr/>
          <p:nvPr/>
        </p:nvSpPr>
        <p:spPr>
          <a:xfrm>
            <a:off x="6126480" y="3621024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170" name="Shape 167"/>
          <p:cNvSpPr/>
          <p:nvPr/>
        </p:nvSpPr>
        <p:spPr>
          <a:xfrm>
            <a:off x="182880" y="3822192"/>
            <a:ext cx="118872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71" name="Text 168"/>
          <p:cNvSpPr/>
          <p:nvPr/>
        </p:nvSpPr>
        <p:spPr>
          <a:xfrm>
            <a:off x="210312" y="3840480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Nations</a:t>
            </a:r>
            <a:endParaRPr lang="en-US" sz="850" dirty="0"/>
          </a:p>
        </p:txBody>
      </p:sp>
      <p:sp>
        <p:nvSpPr>
          <p:cNvPr id="172" name="Shape 169"/>
          <p:cNvSpPr/>
          <p:nvPr/>
        </p:nvSpPr>
        <p:spPr>
          <a:xfrm>
            <a:off x="1371600" y="3822192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73" name="Text 170"/>
          <p:cNvSpPr/>
          <p:nvPr/>
        </p:nvSpPr>
        <p:spPr>
          <a:xfrm>
            <a:off x="1399032" y="3840480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74" name="Shape 171"/>
          <p:cNvSpPr/>
          <p:nvPr/>
        </p:nvSpPr>
        <p:spPr>
          <a:xfrm>
            <a:off x="2121408" y="3822192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75" name="Text 172"/>
          <p:cNvSpPr/>
          <p:nvPr/>
        </p:nvSpPr>
        <p:spPr>
          <a:xfrm>
            <a:off x="2148840" y="3840480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76" name="Shape 173"/>
          <p:cNvSpPr/>
          <p:nvPr/>
        </p:nvSpPr>
        <p:spPr>
          <a:xfrm>
            <a:off x="2926080" y="3822192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77" name="Text 174"/>
          <p:cNvSpPr/>
          <p:nvPr/>
        </p:nvSpPr>
        <p:spPr>
          <a:xfrm>
            <a:off x="2953512" y="3840480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178" name="Shape 175"/>
          <p:cNvSpPr/>
          <p:nvPr/>
        </p:nvSpPr>
        <p:spPr>
          <a:xfrm>
            <a:off x="3730752" y="3822192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79" name="Text 176"/>
          <p:cNvSpPr/>
          <p:nvPr/>
        </p:nvSpPr>
        <p:spPr>
          <a:xfrm>
            <a:off x="3758184" y="3840480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80" name="Shape 177"/>
          <p:cNvSpPr/>
          <p:nvPr/>
        </p:nvSpPr>
        <p:spPr>
          <a:xfrm>
            <a:off x="4389120" y="3822192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81" name="Text 178"/>
          <p:cNvSpPr/>
          <p:nvPr/>
        </p:nvSpPr>
        <p:spPr>
          <a:xfrm>
            <a:off x="4416552" y="3840480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82" name="Shape 179"/>
          <p:cNvSpPr/>
          <p:nvPr/>
        </p:nvSpPr>
        <p:spPr>
          <a:xfrm>
            <a:off x="5047488" y="3822192"/>
            <a:ext cx="1051560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83" name="Text 180"/>
          <p:cNvSpPr/>
          <p:nvPr/>
        </p:nvSpPr>
        <p:spPr>
          <a:xfrm>
            <a:off x="5074920" y="3840480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84" name="Shape 181"/>
          <p:cNvSpPr/>
          <p:nvPr/>
        </p:nvSpPr>
        <p:spPr>
          <a:xfrm>
            <a:off x="6099048" y="3822192"/>
            <a:ext cx="117043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85" name="Text 182"/>
          <p:cNvSpPr/>
          <p:nvPr/>
        </p:nvSpPr>
        <p:spPr>
          <a:xfrm>
            <a:off x="6126480" y="3840480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186" name="Shape 183"/>
          <p:cNvSpPr/>
          <p:nvPr/>
        </p:nvSpPr>
        <p:spPr>
          <a:xfrm>
            <a:off x="182880" y="4041648"/>
            <a:ext cx="118872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87" name="Text 184"/>
          <p:cNvSpPr/>
          <p:nvPr/>
        </p:nvSpPr>
        <p:spPr>
          <a:xfrm>
            <a:off x="210312" y="4059936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General</a:t>
            </a:r>
            <a:endParaRPr lang="en-US" sz="850" dirty="0"/>
          </a:p>
        </p:txBody>
      </p:sp>
      <p:sp>
        <p:nvSpPr>
          <p:cNvPr id="188" name="Shape 185"/>
          <p:cNvSpPr/>
          <p:nvPr/>
        </p:nvSpPr>
        <p:spPr>
          <a:xfrm>
            <a:off x="1371600" y="4041648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89" name="Text 186"/>
          <p:cNvSpPr/>
          <p:nvPr/>
        </p:nvSpPr>
        <p:spPr>
          <a:xfrm>
            <a:off x="1399032" y="4059936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90" name="Shape 187"/>
          <p:cNvSpPr/>
          <p:nvPr/>
        </p:nvSpPr>
        <p:spPr>
          <a:xfrm>
            <a:off x="2121408" y="4041648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91" name="Text 188"/>
          <p:cNvSpPr/>
          <p:nvPr/>
        </p:nvSpPr>
        <p:spPr>
          <a:xfrm>
            <a:off x="2148840" y="4059936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92" name="Shape 189"/>
          <p:cNvSpPr/>
          <p:nvPr/>
        </p:nvSpPr>
        <p:spPr>
          <a:xfrm>
            <a:off x="2926080" y="4041648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93" name="Text 190"/>
          <p:cNvSpPr/>
          <p:nvPr/>
        </p:nvSpPr>
        <p:spPr>
          <a:xfrm>
            <a:off x="2953512" y="4059936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194" name="Shape 191"/>
          <p:cNvSpPr/>
          <p:nvPr/>
        </p:nvSpPr>
        <p:spPr>
          <a:xfrm>
            <a:off x="3730752" y="4041648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95" name="Text 192"/>
          <p:cNvSpPr/>
          <p:nvPr/>
        </p:nvSpPr>
        <p:spPr>
          <a:xfrm>
            <a:off x="3758184" y="4059936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196" name="Shape 193"/>
          <p:cNvSpPr/>
          <p:nvPr/>
        </p:nvSpPr>
        <p:spPr>
          <a:xfrm>
            <a:off x="4389120" y="4041648"/>
            <a:ext cx="65836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97" name="Text 194"/>
          <p:cNvSpPr/>
          <p:nvPr/>
        </p:nvSpPr>
        <p:spPr>
          <a:xfrm>
            <a:off x="4416552" y="4059936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198" name="Shape 195"/>
          <p:cNvSpPr/>
          <p:nvPr/>
        </p:nvSpPr>
        <p:spPr>
          <a:xfrm>
            <a:off x="5047488" y="4041648"/>
            <a:ext cx="1051560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199" name="Text 196"/>
          <p:cNvSpPr/>
          <p:nvPr/>
        </p:nvSpPr>
        <p:spPr>
          <a:xfrm>
            <a:off x="5074920" y="4059936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200" name="Shape 197"/>
          <p:cNvSpPr/>
          <p:nvPr/>
        </p:nvSpPr>
        <p:spPr>
          <a:xfrm>
            <a:off x="6099048" y="4041648"/>
            <a:ext cx="117043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01" name="Text 198"/>
          <p:cNvSpPr/>
          <p:nvPr/>
        </p:nvSpPr>
        <p:spPr>
          <a:xfrm>
            <a:off x="6126480" y="4059936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202" name="Shape 199"/>
          <p:cNvSpPr/>
          <p:nvPr/>
        </p:nvSpPr>
        <p:spPr>
          <a:xfrm>
            <a:off x="182880" y="4261104"/>
            <a:ext cx="118872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03" name="Text 200"/>
          <p:cNvSpPr/>
          <p:nvPr/>
        </p:nvSpPr>
        <p:spPr>
          <a:xfrm>
            <a:off x="210312" y="4279392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Pronto</a:t>
            </a:r>
            <a:endParaRPr lang="en-US" sz="850" dirty="0"/>
          </a:p>
        </p:txBody>
      </p:sp>
      <p:sp>
        <p:nvSpPr>
          <p:cNvPr id="204" name="Shape 201"/>
          <p:cNvSpPr/>
          <p:nvPr/>
        </p:nvSpPr>
        <p:spPr>
          <a:xfrm>
            <a:off x="1371600" y="4261104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05" name="Text 202"/>
          <p:cNvSpPr/>
          <p:nvPr/>
        </p:nvSpPr>
        <p:spPr>
          <a:xfrm>
            <a:off x="1399032" y="4279392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206" name="Shape 203"/>
          <p:cNvSpPr/>
          <p:nvPr/>
        </p:nvSpPr>
        <p:spPr>
          <a:xfrm>
            <a:off x="2121408" y="4261104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07" name="Text 204"/>
          <p:cNvSpPr/>
          <p:nvPr/>
        </p:nvSpPr>
        <p:spPr>
          <a:xfrm>
            <a:off x="2148840" y="4279392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208" name="Shape 205"/>
          <p:cNvSpPr/>
          <p:nvPr/>
        </p:nvSpPr>
        <p:spPr>
          <a:xfrm>
            <a:off x="2926080" y="4261104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09" name="Text 206"/>
          <p:cNvSpPr/>
          <p:nvPr/>
        </p:nvSpPr>
        <p:spPr>
          <a:xfrm>
            <a:off x="2953512" y="4279392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210" name="Shape 207"/>
          <p:cNvSpPr/>
          <p:nvPr/>
        </p:nvSpPr>
        <p:spPr>
          <a:xfrm>
            <a:off x="3730752" y="4261104"/>
            <a:ext cx="65836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11" name="Text 208"/>
          <p:cNvSpPr/>
          <p:nvPr/>
        </p:nvSpPr>
        <p:spPr>
          <a:xfrm>
            <a:off x="3758184" y="4279392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212" name="Shape 209"/>
          <p:cNvSpPr/>
          <p:nvPr/>
        </p:nvSpPr>
        <p:spPr>
          <a:xfrm>
            <a:off x="4389120" y="4261104"/>
            <a:ext cx="65836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13" name="Text 210"/>
          <p:cNvSpPr/>
          <p:nvPr/>
        </p:nvSpPr>
        <p:spPr>
          <a:xfrm>
            <a:off x="4416552" y="4279392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214" name="Shape 211"/>
          <p:cNvSpPr/>
          <p:nvPr/>
        </p:nvSpPr>
        <p:spPr>
          <a:xfrm>
            <a:off x="5047488" y="4261104"/>
            <a:ext cx="1051560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15" name="Text 212"/>
          <p:cNvSpPr/>
          <p:nvPr/>
        </p:nvSpPr>
        <p:spPr>
          <a:xfrm>
            <a:off x="5074920" y="4279392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216" name="Shape 213"/>
          <p:cNvSpPr/>
          <p:nvPr/>
        </p:nvSpPr>
        <p:spPr>
          <a:xfrm>
            <a:off x="6099048" y="4261104"/>
            <a:ext cx="117043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17" name="Text 214"/>
          <p:cNvSpPr/>
          <p:nvPr/>
        </p:nvSpPr>
        <p:spPr>
          <a:xfrm>
            <a:off x="6126480" y="4279392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218" name="Shape 215"/>
          <p:cNvSpPr/>
          <p:nvPr/>
        </p:nvSpPr>
        <p:spPr>
          <a:xfrm>
            <a:off x="182880" y="4480560"/>
            <a:ext cx="118872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19" name="Text 216"/>
          <p:cNvSpPr/>
          <p:nvPr/>
        </p:nvSpPr>
        <p:spPr>
          <a:xfrm>
            <a:off x="210312" y="4498848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Reliant</a:t>
            </a:r>
            <a:endParaRPr lang="en-US" sz="850" dirty="0"/>
          </a:p>
        </p:txBody>
      </p:sp>
      <p:sp>
        <p:nvSpPr>
          <p:cNvPr id="220" name="Shape 217"/>
          <p:cNvSpPr/>
          <p:nvPr/>
        </p:nvSpPr>
        <p:spPr>
          <a:xfrm>
            <a:off x="1371600" y="4480560"/>
            <a:ext cx="74980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21" name="Text 218"/>
          <p:cNvSpPr/>
          <p:nvPr/>
        </p:nvSpPr>
        <p:spPr>
          <a:xfrm>
            <a:off x="1399032" y="4498848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222" name="Shape 219"/>
          <p:cNvSpPr/>
          <p:nvPr/>
        </p:nvSpPr>
        <p:spPr>
          <a:xfrm>
            <a:off x="2121408" y="4480560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23" name="Text 220"/>
          <p:cNvSpPr/>
          <p:nvPr/>
        </p:nvSpPr>
        <p:spPr>
          <a:xfrm>
            <a:off x="2148840" y="4498848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224" name="Shape 221"/>
          <p:cNvSpPr/>
          <p:nvPr/>
        </p:nvSpPr>
        <p:spPr>
          <a:xfrm>
            <a:off x="2926080" y="4480560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25" name="Text 222"/>
          <p:cNvSpPr/>
          <p:nvPr/>
        </p:nvSpPr>
        <p:spPr>
          <a:xfrm>
            <a:off x="2953512" y="4498848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226" name="Shape 223"/>
          <p:cNvSpPr/>
          <p:nvPr/>
        </p:nvSpPr>
        <p:spPr>
          <a:xfrm>
            <a:off x="3730752" y="4480560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27" name="Text 224"/>
          <p:cNvSpPr/>
          <p:nvPr/>
        </p:nvSpPr>
        <p:spPr>
          <a:xfrm>
            <a:off x="3758184" y="4498848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228" name="Shape 225"/>
          <p:cNvSpPr/>
          <p:nvPr/>
        </p:nvSpPr>
        <p:spPr>
          <a:xfrm>
            <a:off x="4389120" y="4480560"/>
            <a:ext cx="658368" cy="210312"/>
          </a:xfrm>
          <a:prstGeom prst="rect">
            <a:avLst/>
          </a:prstGeom>
          <a:solidFill>
            <a:srgbClr val="EAF5EE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29" name="Text 226"/>
          <p:cNvSpPr/>
          <p:nvPr/>
        </p:nvSpPr>
        <p:spPr>
          <a:xfrm>
            <a:off x="4416552" y="4498848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</a:t>
            </a:r>
            <a:endParaRPr lang="en-US" sz="900" dirty="0"/>
          </a:p>
        </p:txBody>
      </p:sp>
      <p:sp>
        <p:nvSpPr>
          <p:cNvPr id="230" name="Shape 227"/>
          <p:cNvSpPr/>
          <p:nvPr/>
        </p:nvSpPr>
        <p:spPr>
          <a:xfrm>
            <a:off x="5047488" y="4480560"/>
            <a:ext cx="1051560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31" name="Text 228"/>
          <p:cNvSpPr/>
          <p:nvPr/>
        </p:nvSpPr>
        <p:spPr>
          <a:xfrm>
            <a:off x="5074920" y="4498848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232" name="Shape 229"/>
          <p:cNvSpPr/>
          <p:nvPr/>
        </p:nvSpPr>
        <p:spPr>
          <a:xfrm>
            <a:off x="6099048" y="4480560"/>
            <a:ext cx="117043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33" name="Text 230"/>
          <p:cNvSpPr/>
          <p:nvPr/>
        </p:nvSpPr>
        <p:spPr>
          <a:xfrm>
            <a:off x="6126480" y="4498848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30/60/15</a:t>
            </a:r>
            <a:endParaRPr lang="en-US" sz="900" dirty="0"/>
          </a:p>
        </p:txBody>
      </p:sp>
      <p:sp>
        <p:nvSpPr>
          <p:cNvPr id="234" name="Shape 231"/>
          <p:cNvSpPr/>
          <p:nvPr/>
        </p:nvSpPr>
        <p:spPr>
          <a:xfrm>
            <a:off x="182880" y="4700016"/>
            <a:ext cx="118872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35" name="Text 232"/>
          <p:cNvSpPr/>
          <p:nvPr/>
        </p:nvSpPr>
        <p:spPr>
          <a:xfrm>
            <a:off x="210312" y="4718304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Safeway</a:t>
            </a:r>
            <a:endParaRPr lang="en-US" sz="850" dirty="0"/>
          </a:p>
        </p:txBody>
      </p:sp>
      <p:sp>
        <p:nvSpPr>
          <p:cNvPr id="236" name="Shape 233"/>
          <p:cNvSpPr/>
          <p:nvPr/>
        </p:nvSpPr>
        <p:spPr>
          <a:xfrm>
            <a:off x="1371600" y="4700016"/>
            <a:ext cx="74980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37" name="Text 234"/>
          <p:cNvSpPr/>
          <p:nvPr/>
        </p:nvSpPr>
        <p:spPr>
          <a:xfrm>
            <a:off x="1399032" y="4718304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238" name="Shape 235"/>
          <p:cNvSpPr/>
          <p:nvPr/>
        </p:nvSpPr>
        <p:spPr>
          <a:xfrm>
            <a:off x="2121408" y="4700016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39" name="Text 236"/>
          <p:cNvSpPr/>
          <p:nvPr/>
        </p:nvSpPr>
        <p:spPr>
          <a:xfrm>
            <a:off x="2148840" y="4718304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40" name="Shape 237"/>
          <p:cNvSpPr/>
          <p:nvPr/>
        </p:nvSpPr>
        <p:spPr>
          <a:xfrm>
            <a:off x="2926080" y="4700016"/>
            <a:ext cx="80467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41" name="Text 238"/>
          <p:cNvSpPr/>
          <p:nvPr/>
        </p:nvSpPr>
        <p:spPr>
          <a:xfrm>
            <a:off x="2953512" y="4718304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42" name="Shape 239"/>
          <p:cNvSpPr/>
          <p:nvPr/>
        </p:nvSpPr>
        <p:spPr>
          <a:xfrm>
            <a:off x="3730752" y="4700016"/>
            <a:ext cx="658368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43" name="Text 240"/>
          <p:cNvSpPr/>
          <p:nvPr/>
        </p:nvSpPr>
        <p:spPr>
          <a:xfrm>
            <a:off x="3758184" y="4718304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44" name="Shape 241"/>
          <p:cNvSpPr/>
          <p:nvPr/>
        </p:nvSpPr>
        <p:spPr>
          <a:xfrm>
            <a:off x="4389120" y="4700016"/>
            <a:ext cx="658368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45" name="Text 242"/>
          <p:cNvSpPr/>
          <p:nvPr/>
        </p:nvSpPr>
        <p:spPr>
          <a:xfrm>
            <a:off x="4416552" y="4718304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46" name="Shape 243"/>
          <p:cNvSpPr/>
          <p:nvPr/>
        </p:nvSpPr>
        <p:spPr>
          <a:xfrm>
            <a:off x="5047488" y="4700016"/>
            <a:ext cx="1051560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47" name="Text 244"/>
          <p:cNvSpPr/>
          <p:nvPr/>
        </p:nvSpPr>
        <p:spPr>
          <a:xfrm>
            <a:off x="5074920" y="4718304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48" name="Shape 245"/>
          <p:cNvSpPr/>
          <p:nvPr/>
        </p:nvSpPr>
        <p:spPr>
          <a:xfrm>
            <a:off x="6099048" y="4700016"/>
            <a:ext cx="1170432" cy="210312"/>
          </a:xfrm>
          <a:prstGeom prst="rect">
            <a:avLst/>
          </a:prstGeom>
          <a:solidFill>
            <a:srgbClr val="FFFFFF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49" name="Text 246"/>
          <p:cNvSpPr/>
          <p:nvPr/>
        </p:nvSpPr>
        <p:spPr>
          <a:xfrm>
            <a:off x="6126480" y="4718304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50" name="Shape 247"/>
          <p:cNvSpPr/>
          <p:nvPr/>
        </p:nvSpPr>
        <p:spPr>
          <a:xfrm>
            <a:off x="182880" y="4919472"/>
            <a:ext cx="118872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51" name="Text 248"/>
          <p:cNvSpPr/>
          <p:nvPr/>
        </p:nvSpPr>
        <p:spPr>
          <a:xfrm>
            <a:off x="210312" y="4937760"/>
            <a:ext cx="113385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Suncoast</a:t>
            </a:r>
            <a:endParaRPr lang="en-US" sz="850" dirty="0"/>
          </a:p>
        </p:txBody>
      </p:sp>
      <p:sp>
        <p:nvSpPr>
          <p:cNvPr id="252" name="Shape 249"/>
          <p:cNvSpPr/>
          <p:nvPr/>
        </p:nvSpPr>
        <p:spPr>
          <a:xfrm>
            <a:off x="1371600" y="4919472"/>
            <a:ext cx="749808" cy="210312"/>
          </a:xfrm>
          <a:prstGeom prst="rect">
            <a:avLst/>
          </a:prstGeom>
          <a:solidFill>
            <a:srgbClr val="FAEAE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53" name="Text 250"/>
          <p:cNvSpPr/>
          <p:nvPr/>
        </p:nvSpPr>
        <p:spPr>
          <a:xfrm>
            <a:off x="1399032" y="4937760"/>
            <a:ext cx="69494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en-US" sz="900" dirty="0"/>
          </a:p>
        </p:txBody>
      </p:sp>
      <p:sp>
        <p:nvSpPr>
          <p:cNvPr id="254" name="Shape 251"/>
          <p:cNvSpPr/>
          <p:nvPr/>
        </p:nvSpPr>
        <p:spPr>
          <a:xfrm>
            <a:off x="2121408" y="4919472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55" name="Text 252"/>
          <p:cNvSpPr/>
          <p:nvPr/>
        </p:nvSpPr>
        <p:spPr>
          <a:xfrm>
            <a:off x="2148840" y="4937760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56" name="Shape 253"/>
          <p:cNvSpPr/>
          <p:nvPr/>
        </p:nvSpPr>
        <p:spPr>
          <a:xfrm>
            <a:off x="2926080" y="4919472"/>
            <a:ext cx="80467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57" name="Text 254"/>
          <p:cNvSpPr/>
          <p:nvPr/>
        </p:nvSpPr>
        <p:spPr>
          <a:xfrm>
            <a:off x="2953512" y="4937760"/>
            <a:ext cx="74980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58" name="Shape 255"/>
          <p:cNvSpPr/>
          <p:nvPr/>
        </p:nvSpPr>
        <p:spPr>
          <a:xfrm>
            <a:off x="3730752" y="4919472"/>
            <a:ext cx="658368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59" name="Text 256"/>
          <p:cNvSpPr/>
          <p:nvPr/>
        </p:nvSpPr>
        <p:spPr>
          <a:xfrm>
            <a:off x="3758184" y="4937760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60" name="Shape 257"/>
          <p:cNvSpPr/>
          <p:nvPr/>
        </p:nvSpPr>
        <p:spPr>
          <a:xfrm>
            <a:off x="4389120" y="4919472"/>
            <a:ext cx="658368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61" name="Text 258"/>
          <p:cNvSpPr/>
          <p:nvPr/>
        </p:nvSpPr>
        <p:spPr>
          <a:xfrm>
            <a:off x="4416552" y="4937760"/>
            <a:ext cx="603504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62" name="Shape 259"/>
          <p:cNvSpPr/>
          <p:nvPr/>
        </p:nvSpPr>
        <p:spPr>
          <a:xfrm>
            <a:off x="5047488" y="4919472"/>
            <a:ext cx="1051560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63" name="Text 260"/>
          <p:cNvSpPr/>
          <p:nvPr/>
        </p:nvSpPr>
        <p:spPr>
          <a:xfrm>
            <a:off x="5074920" y="4937760"/>
            <a:ext cx="996696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  <p:sp>
        <p:nvSpPr>
          <p:cNvPr id="264" name="Shape 261"/>
          <p:cNvSpPr/>
          <p:nvPr/>
        </p:nvSpPr>
        <p:spPr>
          <a:xfrm>
            <a:off x="6099048" y="4919472"/>
            <a:ext cx="1170432" cy="210312"/>
          </a:xfrm>
          <a:prstGeom prst="rect">
            <a:avLst/>
          </a:prstGeom>
          <a:solidFill>
            <a:srgbClr val="F0F3FA"/>
          </a:solidFill>
          <a:ln w="6350">
            <a:solidFill>
              <a:srgbClr val="D0D8EA"/>
            </a:solidFill>
            <a:prstDash val="solid"/>
          </a:ln>
        </p:spPr>
      </p:sp>
      <p:sp>
        <p:nvSpPr>
          <p:cNvPr id="265" name="Text 262"/>
          <p:cNvSpPr/>
          <p:nvPr/>
        </p:nvSpPr>
        <p:spPr>
          <a:xfrm>
            <a:off x="6126480" y="4937760"/>
            <a:ext cx="1115568" cy="173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📊  USAGE LEVEL SYSTEM — PERSONAL TO COMMERCIAL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84048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6-level system determines when a personal auto policy applies vs. when a commercial auto policy is required.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74320" y="4005072"/>
            <a:ext cx="1234440" cy="914400"/>
          </a:xfrm>
          <a:prstGeom prst="rect">
            <a:avLst/>
          </a:prstGeom>
          <a:solidFill>
            <a:srgbClr val="3D4F6E"/>
          </a:solidFill>
          <a:ln w="12700">
            <a:solidFill>
              <a:srgbClr val="3D4F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274320" y="4096512"/>
            <a:ext cx="1234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274320" y="4919472"/>
            <a:ext cx="1234440" cy="347472"/>
          </a:xfrm>
          <a:prstGeom prst="rect">
            <a:avLst/>
          </a:prstGeom>
          <a:solidFill>
            <a:srgbClr val="1A7A3C"/>
          </a:solidFill>
          <a:ln w="12700">
            <a:solidFill>
              <a:srgbClr val="1A7A3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74320" y="4919472"/>
            <a:ext cx="12344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POLICY</a:t>
            </a:r>
            <a:endParaRPr lang="en-US" sz="750" dirty="0"/>
          </a:p>
        </p:txBody>
      </p:sp>
      <p:sp>
        <p:nvSpPr>
          <p:cNvPr id="14" name="Text 11"/>
          <p:cNvSpPr/>
          <p:nvPr/>
        </p:nvSpPr>
        <p:spPr>
          <a:xfrm>
            <a:off x="182880" y="3502152"/>
            <a:ext cx="1417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Auto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182880" y="3749040"/>
            <a:ext cx="1417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Commutes home/work only</a:t>
            </a:r>
            <a:endParaRPr lang="en-US" sz="750" dirty="0"/>
          </a:p>
        </p:txBody>
      </p:sp>
      <p:sp>
        <p:nvSpPr>
          <p:cNvPr id="16" name="Shape 13"/>
          <p:cNvSpPr/>
          <p:nvPr/>
        </p:nvSpPr>
        <p:spPr>
          <a:xfrm>
            <a:off x="1737360" y="3657600"/>
            <a:ext cx="1234440" cy="1261872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1737360" y="3749040"/>
            <a:ext cx="1234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Shape 15"/>
          <p:cNvSpPr/>
          <p:nvPr/>
        </p:nvSpPr>
        <p:spPr>
          <a:xfrm>
            <a:off x="1737360" y="4919472"/>
            <a:ext cx="1234440" cy="347472"/>
          </a:xfrm>
          <a:prstGeom prst="rect">
            <a:avLst/>
          </a:prstGeom>
          <a:solidFill>
            <a:srgbClr val="1A7A3C"/>
          </a:solidFill>
          <a:ln w="12700">
            <a:solidFill>
              <a:srgbClr val="1A7A3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737360" y="4919472"/>
            <a:ext cx="12344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POLICY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1645920" y="3154680"/>
            <a:ext cx="1417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</a:t>
            </a:r>
            <a:endParaRPr lang="en-US" sz="950" dirty="0"/>
          </a:p>
        </p:txBody>
      </p:sp>
      <p:sp>
        <p:nvSpPr>
          <p:cNvPr id="21" name="Text 18"/>
          <p:cNvSpPr/>
          <p:nvPr/>
        </p:nvSpPr>
        <p:spPr>
          <a:xfrm>
            <a:off x="1645920" y="3401568"/>
            <a:ext cx="1417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Self-employed, no employees, 2–5 stops/day</a:t>
            </a:r>
            <a:endParaRPr lang="en-US" sz="750" dirty="0"/>
          </a:p>
        </p:txBody>
      </p:sp>
      <p:sp>
        <p:nvSpPr>
          <p:cNvPr id="22" name="Shape 19"/>
          <p:cNvSpPr/>
          <p:nvPr/>
        </p:nvSpPr>
        <p:spPr>
          <a:xfrm>
            <a:off x="3200400" y="3310128"/>
            <a:ext cx="1234440" cy="1609344"/>
          </a:xfrm>
          <a:prstGeom prst="rect">
            <a:avLst/>
          </a:prstGeom>
          <a:solidFill>
            <a:srgbClr val="8A6A40"/>
          </a:solidFill>
          <a:ln w="12700">
            <a:solidFill>
              <a:srgbClr val="8A6A4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3" name="Text 20"/>
          <p:cNvSpPr/>
          <p:nvPr/>
        </p:nvSpPr>
        <p:spPr>
          <a:xfrm>
            <a:off x="3200400" y="3401568"/>
            <a:ext cx="1234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 dirty="0"/>
          </a:p>
        </p:txBody>
      </p:sp>
      <p:sp>
        <p:nvSpPr>
          <p:cNvPr id="24" name="Shape 21"/>
          <p:cNvSpPr/>
          <p:nvPr/>
        </p:nvSpPr>
        <p:spPr>
          <a:xfrm>
            <a:off x="3200400" y="4919472"/>
            <a:ext cx="1234440" cy="347472"/>
          </a:xfrm>
          <a:prstGeom prst="rect">
            <a:avLst/>
          </a:prstGeom>
          <a:solidFill>
            <a:srgbClr val="1A7A3C"/>
          </a:solidFill>
          <a:ln w="12700">
            <a:solidFill>
              <a:srgbClr val="1A7A3C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3200400" y="4919472"/>
            <a:ext cx="12344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POLICY</a:t>
            </a: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3108960" y="2807208"/>
            <a:ext cx="1417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Use</a:t>
            </a:r>
            <a:endParaRPr lang="en-US" sz="950" dirty="0"/>
          </a:p>
        </p:txBody>
      </p:sp>
      <p:sp>
        <p:nvSpPr>
          <p:cNvPr id="27" name="Text 24"/>
          <p:cNvSpPr/>
          <p:nvPr/>
        </p:nvSpPr>
        <p:spPr>
          <a:xfrm>
            <a:off x="3108960" y="3054096"/>
            <a:ext cx="1417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 taking clients to sites (personal vehicle)</a:t>
            </a:r>
            <a:endParaRPr lang="en-US" sz="750" dirty="0"/>
          </a:p>
        </p:txBody>
      </p:sp>
      <p:sp>
        <p:nvSpPr>
          <p:cNvPr id="28" name="Shape 25"/>
          <p:cNvSpPr/>
          <p:nvPr/>
        </p:nvSpPr>
        <p:spPr>
          <a:xfrm>
            <a:off x="4663440" y="2962656"/>
            <a:ext cx="1234440" cy="1956816"/>
          </a:xfrm>
          <a:prstGeom prst="rect">
            <a:avLst/>
          </a:prstGeom>
          <a:solidFill>
            <a:srgbClr val="3A5A8E"/>
          </a:solidFill>
          <a:ln w="12700">
            <a:solidFill>
              <a:srgbClr val="3A5A8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9" name="Text 26"/>
          <p:cNvSpPr/>
          <p:nvPr/>
        </p:nvSpPr>
        <p:spPr>
          <a:xfrm>
            <a:off x="4663440" y="3054096"/>
            <a:ext cx="1234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200" dirty="0"/>
          </a:p>
        </p:txBody>
      </p:sp>
      <p:sp>
        <p:nvSpPr>
          <p:cNvPr id="30" name="Shape 27"/>
          <p:cNvSpPr/>
          <p:nvPr/>
        </p:nvSpPr>
        <p:spPr>
          <a:xfrm>
            <a:off x="4663440" y="4919472"/>
            <a:ext cx="1234440" cy="347472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4663440" y="4919472"/>
            <a:ext cx="12344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POLICY</a:t>
            </a:r>
            <a:endParaRPr lang="en-US" sz="750" dirty="0"/>
          </a:p>
        </p:txBody>
      </p:sp>
      <p:sp>
        <p:nvSpPr>
          <p:cNvPr id="32" name="Text 29"/>
          <p:cNvSpPr/>
          <p:nvPr/>
        </p:nvSpPr>
        <p:spPr>
          <a:xfrm>
            <a:off x="4572000" y="2459736"/>
            <a:ext cx="1417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Basic</a:t>
            </a:r>
            <a:endParaRPr lang="en-US" sz="950" dirty="0"/>
          </a:p>
        </p:txBody>
      </p:sp>
      <p:sp>
        <p:nvSpPr>
          <p:cNvPr id="33" name="Text 30"/>
          <p:cNvSpPr/>
          <p:nvPr/>
        </p:nvSpPr>
        <p:spPr>
          <a:xfrm>
            <a:off x="4572000" y="2706624"/>
            <a:ext cx="1417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Self-employed, commercial body type vehicle</a:t>
            </a:r>
            <a:endParaRPr lang="en-US" sz="750" dirty="0"/>
          </a:p>
        </p:txBody>
      </p:sp>
      <p:sp>
        <p:nvSpPr>
          <p:cNvPr id="34" name="Shape 31"/>
          <p:cNvSpPr/>
          <p:nvPr/>
        </p:nvSpPr>
        <p:spPr>
          <a:xfrm>
            <a:off x="6126480" y="2615184"/>
            <a:ext cx="1234440" cy="2304288"/>
          </a:xfrm>
          <a:prstGeom prst="rect">
            <a:avLst/>
          </a:prstGeom>
          <a:solidFill>
            <a:srgbClr val="2A4A7E"/>
          </a:solidFill>
          <a:ln w="12700">
            <a:solidFill>
              <a:srgbClr val="2A4A7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35" name="Text 32"/>
          <p:cNvSpPr/>
          <p:nvPr/>
        </p:nvSpPr>
        <p:spPr>
          <a:xfrm>
            <a:off x="6126480" y="2706624"/>
            <a:ext cx="1234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200" dirty="0"/>
          </a:p>
        </p:txBody>
      </p:sp>
      <p:sp>
        <p:nvSpPr>
          <p:cNvPr id="36" name="Shape 33"/>
          <p:cNvSpPr/>
          <p:nvPr/>
        </p:nvSpPr>
        <p:spPr>
          <a:xfrm>
            <a:off x="6126480" y="4919472"/>
            <a:ext cx="1234440" cy="347472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6126480" y="4919472"/>
            <a:ext cx="12344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POLICY</a:t>
            </a:r>
            <a:endParaRPr lang="en-US" sz="750" dirty="0"/>
          </a:p>
        </p:txBody>
      </p:sp>
      <p:sp>
        <p:nvSpPr>
          <p:cNvPr id="38" name="Text 35"/>
          <p:cNvSpPr/>
          <p:nvPr/>
        </p:nvSpPr>
        <p:spPr>
          <a:xfrm>
            <a:off x="6035040" y="2112264"/>
            <a:ext cx="1417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Expanded</a:t>
            </a:r>
            <a:endParaRPr lang="en-US" sz="950" dirty="0"/>
          </a:p>
        </p:txBody>
      </p:sp>
      <p:sp>
        <p:nvSpPr>
          <p:cNvPr id="39" name="Text 36"/>
          <p:cNvSpPr/>
          <p:nvPr/>
        </p:nvSpPr>
        <p:spPr>
          <a:xfrm>
            <a:off x="6035040" y="2359152"/>
            <a:ext cx="1417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Has employees who drive company vehicles</a:t>
            </a:r>
            <a:endParaRPr lang="en-US" sz="750" dirty="0"/>
          </a:p>
        </p:txBody>
      </p:sp>
      <p:sp>
        <p:nvSpPr>
          <p:cNvPr id="40" name="Shape 37"/>
          <p:cNvSpPr/>
          <p:nvPr/>
        </p:nvSpPr>
        <p:spPr>
          <a:xfrm>
            <a:off x="7589520" y="2267712"/>
            <a:ext cx="1234440" cy="2651760"/>
          </a:xfrm>
          <a:prstGeom prst="rect">
            <a:avLst/>
          </a:prstGeom>
          <a:solidFill>
            <a:srgbClr val="1A3A6E"/>
          </a:solidFill>
          <a:ln w="12700">
            <a:solidFill>
              <a:srgbClr val="1A3A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41" name="Text 38"/>
          <p:cNvSpPr/>
          <p:nvPr/>
        </p:nvSpPr>
        <p:spPr>
          <a:xfrm>
            <a:off x="7589520" y="2359152"/>
            <a:ext cx="1234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200" dirty="0"/>
          </a:p>
        </p:txBody>
      </p:sp>
      <p:sp>
        <p:nvSpPr>
          <p:cNvPr id="42" name="Shape 39"/>
          <p:cNvSpPr/>
          <p:nvPr/>
        </p:nvSpPr>
        <p:spPr>
          <a:xfrm>
            <a:off x="7589520" y="4919472"/>
            <a:ext cx="1234440" cy="347472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7589520" y="4919472"/>
            <a:ext cx="12344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POLICY</a:t>
            </a:r>
            <a:endParaRPr lang="en-US" sz="750" dirty="0"/>
          </a:p>
        </p:txBody>
      </p:sp>
      <p:sp>
        <p:nvSpPr>
          <p:cNvPr id="44" name="Text 41"/>
          <p:cNvSpPr/>
          <p:nvPr/>
        </p:nvSpPr>
        <p:spPr>
          <a:xfrm>
            <a:off x="7498080" y="1764792"/>
            <a:ext cx="1417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Delux</a:t>
            </a:r>
            <a:endParaRPr lang="en-US" sz="950" dirty="0"/>
          </a:p>
        </p:txBody>
      </p:sp>
      <p:sp>
        <p:nvSpPr>
          <p:cNvPr id="45" name="Text 42"/>
          <p:cNvSpPr/>
          <p:nvPr/>
        </p:nvSpPr>
        <p:spPr>
          <a:xfrm>
            <a:off x="7498080" y="2011680"/>
            <a:ext cx="141732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permits; hired/non-owned endorsements</a:t>
            </a:r>
            <a:endParaRPr lang="en-US" sz="750" dirty="0"/>
          </a:p>
        </p:txBody>
      </p:sp>
      <p:sp>
        <p:nvSpPr>
          <p:cNvPr id="46" name="Shape 43"/>
          <p:cNvSpPr/>
          <p:nvPr/>
        </p:nvSpPr>
        <p:spPr>
          <a:xfrm>
            <a:off x="4453128" y="1444752"/>
            <a:ext cx="54864" cy="3566160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47" name="Text 44"/>
          <p:cNvSpPr/>
          <p:nvPr/>
        </p:nvSpPr>
        <p:spPr>
          <a:xfrm>
            <a:off x="914400" y="1444752"/>
            <a:ext cx="3291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← PERSONAL</a:t>
            </a:r>
            <a:endParaRPr lang="en-US" sz="900" dirty="0"/>
          </a:p>
        </p:txBody>
      </p:sp>
      <p:sp>
        <p:nvSpPr>
          <p:cNvPr id="48" name="Text 45"/>
          <p:cNvSpPr/>
          <p:nvPr/>
        </p:nvSpPr>
        <p:spPr>
          <a:xfrm>
            <a:off x="4572000" y="1444752"/>
            <a:ext cx="3291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7A0E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→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❓  THE 101 QUESTIONS — CLASSIFYING VEHICLE USAGE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84048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Always ask these questions before assigning usage. The wrong classification = claim denial.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8600" y="1463040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228600" y="1463040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228600" y="1463040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28600" y="146304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11480" y="1508760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is the vehicle primarily used?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411480" y="1810512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Determines base usage type (pleasure, commute, artisan, business, commercial).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228600" y="2157984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228600" y="2157984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228600" y="2157984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228600" y="2157984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411480" y="2203704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use the vehicle for work? What kind of work?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2505456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Triggers artisan or business classification if work-related.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228600" y="2852928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228600" y="2852928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228600" y="2852928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228600" y="2852928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11480" y="2898648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carry any tools or equipment in the vehicle?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411480" y="3200400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If tools are carried to job sites → Artisan. Check weight (max 500 lbs).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228600" y="3547872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9" name="Shape 26"/>
          <p:cNvSpPr/>
          <p:nvPr/>
        </p:nvSpPr>
        <p:spPr>
          <a:xfrm>
            <a:off x="228600" y="3547872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228600" y="3547872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228600" y="3547872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100" dirty="0"/>
          </a:p>
        </p:txBody>
      </p:sp>
      <p:sp>
        <p:nvSpPr>
          <p:cNvPr id="32" name="Text 29"/>
          <p:cNvSpPr/>
          <p:nvPr/>
        </p:nvSpPr>
        <p:spPr>
          <a:xfrm>
            <a:off x="411480" y="3593592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have any employees who drive this vehicle?</a:t>
            </a:r>
            <a:endParaRPr lang="en-US" sz="1000" dirty="0"/>
          </a:p>
        </p:txBody>
      </p:sp>
      <p:sp>
        <p:nvSpPr>
          <p:cNvPr id="33" name="Text 30"/>
          <p:cNvSpPr/>
          <p:nvPr/>
        </p:nvSpPr>
        <p:spPr>
          <a:xfrm>
            <a:off x="411480" y="3895344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Even one employee = cannot be Artisan. Escalate to Commercial Level 4+.</a:t>
            </a:r>
            <a:endParaRPr lang="en-US" sz="900" dirty="0"/>
          </a:p>
        </p:txBody>
      </p:sp>
      <p:sp>
        <p:nvSpPr>
          <p:cNvPr id="34" name="Shape 31"/>
          <p:cNvSpPr/>
          <p:nvPr/>
        </p:nvSpPr>
        <p:spPr>
          <a:xfrm>
            <a:off x="228600" y="4242816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35" name="Shape 32"/>
          <p:cNvSpPr/>
          <p:nvPr/>
        </p:nvSpPr>
        <p:spPr>
          <a:xfrm>
            <a:off x="228600" y="4242816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228600" y="4242816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228600" y="4242816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100" dirty="0"/>
          </a:p>
        </p:txBody>
      </p:sp>
      <p:sp>
        <p:nvSpPr>
          <p:cNvPr id="38" name="Text 35"/>
          <p:cNvSpPr/>
          <p:nvPr/>
        </p:nvSpPr>
        <p:spPr>
          <a:xfrm>
            <a:off x="411480" y="4288536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make any deliveries with this vehicle?</a:t>
            </a:r>
            <a:endParaRPr lang="en-US" sz="1000" dirty="0"/>
          </a:p>
        </p:txBody>
      </p:sp>
      <p:sp>
        <p:nvSpPr>
          <p:cNvPr id="39" name="Text 36"/>
          <p:cNvSpPr/>
          <p:nvPr/>
        </p:nvSpPr>
        <p:spPr>
          <a:xfrm>
            <a:off x="411480" y="4590288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Deliveries are excluded from personal and artisan policies.</a:t>
            </a:r>
            <a:endParaRPr lang="en-US" sz="900" dirty="0"/>
          </a:p>
        </p:txBody>
      </p:sp>
      <p:sp>
        <p:nvSpPr>
          <p:cNvPr id="40" name="Shape 37"/>
          <p:cNvSpPr/>
          <p:nvPr/>
        </p:nvSpPr>
        <p:spPr>
          <a:xfrm>
            <a:off x="4663440" y="1463040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41" name="Shape 38"/>
          <p:cNvSpPr/>
          <p:nvPr/>
        </p:nvSpPr>
        <p:spPr>
          <a:xfrm>
            <a:off x="4663440" y="1463040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42" name="Shape 39"/>
          <p:cNvSpPr/>
          <p:nvPr/>
        </p:nvSpPr>
        <p:spPr>
          <a:xfrm>
            <a:off x="4663440" y="1463040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4663440" y="1463040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44" name="Text 41"/>
          <p:cNvSpPr/>
          <p:nvPr/>
        </p:nvSpPr>
        <p:spPr>
          <a:xfrm>
            <a:off x="4846320" y="1508760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you transport passengers for pay (Uber, church van, etc.)?</a:t>
            </a:r>
            <a:endParaRPr lang="en-US" sz="1000" dirty="0"/>
          </a:p>
        </p:txBody>
      </p:sp>
      <p:sp>
        <p:nvSpPr>
          <p:cNvPr id="45" name="Text 42"/>
          <p:cNvSpPr/>
          <p:nvPr/>
        </p:nvSpPr>
        <p:spPr>
          <a:xfrm>
            <a:off x="4846320" y="1810512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Transportation for fee = Commercial only.</a:t>
            </a:r>
            <a:endParaRPr lang="en-US" sz="900" dirty="0"/>
          </a:p>
        </p:txBody>
      </p:sp>
      <p:sp>
        <p:nvSpPr>
          <p:cNvPr id="46" name="Shape 43"/>
          <p:cNvSpPr/>
          <p:nvPr/>
        </p:nvSpPr>
        <p:spPr>
          <a:xfrm>
            <a:off x="4663440" y="2157984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47" name="Shape 44"/>
          <p:cNvSpPr/>
          <p:nvPr/>
        </p:nvSpPr>
        <p:spPr>
          <a:xfrm>
            <a:off x="4663440" y="2157984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48" name="Shape 45"/>
          <p:cNvSpPr/>
          <p:nvPr/>
        </p:nvSpPr>
        <p:spPr>
          <a:xfrm>
            <a:off x="4663440" y="2157984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49" name="Text 46"/>
          <p:cNvSpPr/>
          <p:nvPr/>
        </p:nvSpPr>
        <p:spPr>
          <a:xfrm>
            <a:off x="4663440" y="2157984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100" dirty="0"/>
          </a:p>
        </p:txBody>
      </p:sp>
      <p:sp>
        <p:nvSpPr>
          <p:cNvPr id="50" name="Text 47"/>
          <p:cNvSpPr/>
          <p:nvPr/>
        </p:nvSpPr>
        <p:spPr>
          <a:xfrm>
            <a:off x="4846320" y="2203704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the vehicle have logos, wraps, or business markings?</a:t>
            </a:r>
            <a:endParaRPr lang="en-US" sz="1000" dirty="0"/>
          </a:p>
        </p:txBody>
      </p:sp>
      <p:sp>
        <p:nvSpPr>
          <p:cNvPr id="51" name="Text 48"/>
          <p:cNvSpPr/>
          <p:nvPr/>
        </p:nvSpPr>
        <p:spPr>
          <a:xfrm>
            <a:off x="4846320" y="2505456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Logos = not eligible for personal or artisan use.</a:t>
            </a:r>
            <a:endParaRPr lang="en-US" sz="900" dirty="0"/>
          </a:p>
        </p:txBody>
      </p:sp>
      <p:sp>
        <p:nvSpPr>
          <p:cNvPr id="52" name="Shape 49"/>
          <p:cNvSpPr/>
          <p:nvPr/>
        </p:nvSpPr>
        <p:spPr>
          <a:xfrm>
            <a:off x="4663440" y="2852928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53" name="Shape 50"/>
          <p:cNvSpPr/>
          <p:nvPr/>
        </p:nvSpPr>
        <p:spPr>
          <a:xfrm>
            <a:off x="4663440" y="2852928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54" name="Shape 51"/>
          <p:cNvSpPr/>
          <p:nvPr/>
        </p:nvSpPr>
        <p:spPr>
          <a:xfrm>
            <a:off x="4663440" y="2852928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55" name="Text 52"/>
          <p:cNvSpPr/>
          <p:nvPr/>
        </p:nvSpPr>
        <p:spPr>
          <a:xfrm>
            <a:off x="4663440" y="2852928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56" name="Text 53"/>
          <p:cNvSpPr/>
          <p:nvPr/>
        </p:nvSpPr>
        <p:spPr>
          <a:xfrm>
            <a:off x="4846320" y="2898648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does the vehicle garage at night?</a:t>
            </a:r>
            <a:endParaRPr lang="en-US" sz="1000" dirty="0"/>
          </a:p>
        </p:txBody>
      </p:sp>
      <p:sp>
        <p:nvSpPr>
          <p:cNvPr id="57" name="Text 54"/>
          <p:cNvSpPr/>
          <p:nvPr/>
        </p:nvSpPr>
        <p:spPr>
          <a:xfrm>
            <a:off x="4846320" y="3200400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Must match insured address for artisan. Different address = may need commercial.</a:t>
            </a:r>
            <a:endParaRPr lang="en-US" sz="900" dirty="0"/>
          </a:p>
        </p:txBody>
      </p:sp>
      <p:sp>
        <p:nvSpPr>
          <p:cNvPr id="58" name="Shape 55"/>
          <p:cNvSpPr/>
          <p:nvPr/>
        </p:nvSpPr>
        <p:spPr>
          <a:xfrm>
            <a:off x="4663440" y="3547872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59" name="Shape 56"/>
          <p:cNvSpPr/>
          <p:nvPr/>
        </p:nvSpPr>
        <p:spPr>
          <a:xfrm>
            <a:off x="4663440" y="3547872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0" name="Shape 57"/>
          <p:cNvSpPr/>
          <p:nvPr/>
        </p:nvSpPr>
        <p:spPr>
          <a:xfrm>
            <a:off x="4663440" y="3547872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1" name="Text 58"/>
          <p:cNvSpPr/>
          <p:nvPr/>
        </p:nvSpPr>
        <p:spPr>
          <a:xfrm>
            <a:off x="4663440" y="3547872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100" dirty="0"/>
          </a:p>
        </p:txBody>
      </p:sp>
      <p:sp>
        <p:nvSpPr>
          <p:cNvPr id="62" name="Text 59"/>
          <p:cNvSpPr/>
          <p:nvPr/>
        </p:nvSpPr>
        <p:spPr>
          <a:xfrm>
            <a:off x="4846320" y="3593592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many stops or job sites do you visit per day?</a:t>
            </a:r>
            <a:endParaRPr lang="en-US" sz="1000" dirty="0"/>
          </a:p>
        </p:txBody>
      </p:sp>
      <p:sp>
        <p:nvSpPr>
          <p:cNvPr id="63" name="Text 60"/>
          <p:cNvSpPr/>
          <p:nvPr/>
        </p:nvSpPr>
        <p:spPr>
          <a:xfrm>
            <a:off x="4846320" y="3895344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Artisan is limited to 2–5 stops/day depending on carrier.</a:t>
            </a:r>
            <a:endParaRPr lang="en-US" sz="900" dirty="0"/>
          </a:p>
        </p:txBody>
      </p:sp>
      <p:sp>
        <p:nvSpPr>
          <p:cNvPr id="64" name="Shape 61"/>
          <p:cNvSpPr/>
          <p:nvPr/>
        </p:nvSpPr>
        <p:spPr>
          <a:xfrm>
            <a:off x="4663440" y="4242816"/>
            <a:ext cx="425196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65" name="Shape 62"/>
          <p:cNvSpPr/>
          <p:nvPr/>
        </p:nvSpPr>
        <p:spPr>
          <a:xfrm>
            <a:off x="4663440" y="4242816"/>
            <a:ext cx="73152" cy="6400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6" name="Shape 63"/>
          <p:cNvSpPr/>
          <p:nvPr/>
        </p:nvSpPr>
        <p:spPr>
          <a:xfrm>
            <a:off x="4663440" y="4242816"/>
            <a:ext cx="320040" cy="32004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7" name="Text 64"/>
          <p:cNvSpPr/>
          <p:nvPr/>
        </p:nvSpPr>
        <p:spPr>
          <a:xfrm>
            <a:off x="4663440" y="4242816"/>
            <a:ext cx="320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  <p:sp>
        <p:nvSpPr>
          <p:cNvPr id="68" name="Text 65"/>
          <p:cNvSpPr/>
          <p:nvPr/>
        </p:nvSpPr>
        <p:spPr>
          <a:xfrm>
            <a:off x="4846320" y="4288536"/>
            <a:ext cx="40050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Has the vehicle been modified (bed, equipment, weight)?</a:t>
            </a:r>
            <a:endParaRPr lang="en-US" sz="1000" dirty="0"/>
          </a:p>
        </p:txBody>
      </p:sp>
      <p:sp>
        <p:nvSpPr>
          <p:cNvPr id="69" name="Text 66"/>
          <p:cNvSpPr/>
          <p:nvPr/>
        </p:nvSpPr>
        <p:spPr>
          <a:xfrm>
            <a:off x="4846320" y="4590288"/>
            <a:ext cx="40050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4444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Modified bed or GVW over 11,500 lbs = cannot be artisan.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577840" cy="514350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5577840" cy="91440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5047488"/>
            <a:ext cx="5577840" cy="91440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74320" y="182880"/>
            <a:ext cx="50292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spc="500" kern="0" dirty="0">
                <a:solidFill>
                  <a:srgbClr val="C0191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REMEMBER</a:t>
            </a:r>
            <a:endParaRPr lang="en-US" sz="3000" dirty="0"/>
          </a:p>
        </p:txBody>
      </p:sp>
      <p:sp>
        <p:nvSpPr>
          <p:cNvPr id="7" name="Shape 4"/>
          <p:cNvSpPr/>
          <p:nvPr/>
        </p:nvSpPr>
        <p:spPr>
          <a:xfrm>
            <a:off x="274320" y="914400"/>
            <a:ext cx="5029200" cy="1508760"/>
          </a:xfrm>
          <a:prstGeom prst="rect">
            <a:avLst/>
          </a:prstGeom>
          <a:solidFill>
            <a:srgbClr val="0A1C3A"/>
          </a:solidFill>
          <a:ln w="19050">
            <a:solidFill>
              <a:srgbClr val="C0191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11480" y="987552"/>
            <a:ext cx="475488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"The wrong usage classification doesn't just affect the premium —</a:t>
            </a:r>
            <a:endParaRPr lang="en-US" sz="1300" dirty="0"/>
          </a:p>
          <a:p>
            <a:pPr algn="ctr" indent="0" marL="0">
              <a:buNone/>
            </a:pPr>
            <a:r>
              <a:rPr lang="en-US" sz="13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determines whether a claim gets PAID or DENIED."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274320" y="2578608"/>
            <a:ext cx="5029200" cy="420624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47472" y="2606040"/>
            <a:ext cx="4937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  Artisan = personal auto, no employees, pickup/van only, max 500 lbs tools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274320" y="3054096"/>
            <a:ext cx="5029200" cy="420624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47472" y="3081528"/>
            <a:ext cx="4937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🚛  Commercial = employees, deliveries, modified vehicles, any body type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274320" y="3529584"/>
            <a:ext cx="5029200" cy="420624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47472" y="3557016"/>
            <a:ext cx="4937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Employees + any vehicle = CANNOT be Artisan → escalate to Commercial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274320" y="4005072"/>
            <a:ext cx="5029200" cy="420624"/>
          </a:xfrm>
          <a:prstGeom prst="rect">
            <a:avLst/>
          </a:prstGeom>
          <a:solidFill>
            <a:srgbClr val="C47A00"/>
          </a:solidFill>
          <a:ln w="12700">
            <a:solidFill>
              <a:srgbClr val="C47A0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47472" y="4032504"/>
            <a:ext cx="4937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Always ask the 101 questions before assigning vehicle usage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274320" y="4480560"/>
            <a:ext cx="5029200" cy="420624"/>
          </a:xfrm>
          <a:prstGeom prst="rect">
            <a:avLst/>
          </a:prstGeom>
          <a:solidFill>
            <a:srgbClr val="005073"/>
          </a:solidFill>
          <a:ln w="12700">
            <a:solidFill>
              <a:srgbClr val="005073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47472" y="4507992"/>
            <a:ext cx="49377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  Verify carrier grid — not every carrier accepts Artisan use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🚗  THE 5 VEHICLE USAGE TYPES — OVERVIEW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228600" y="987552"/>
            <a:ext cx="8686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vehicle must be classified correctly. The wrong usage can result in denied claims, policy cancellations, and compliance violations.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228600" y="1481328"/>
            <a:ext cx="1600200" cy="2468880"/>
          </a:xfrm>
          <a:prstGeom prst="rect">
            <a:avLst/>
          </a:prstGeom>
          <a:solidFill>
            <a:srgbClr val="4E7A5C"/>
          </a:solidFill>
          <a:ln w="12700">
            <a:solidFill>
              <a:srgbClr val="4E7A5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228600" y="1572768"/>
            <a:ext cx="1600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🏠</a:t>
            </a:r>
            <a:endParaRPr lang="en-US" sz="2600" dirty="0"/>
          </a:p>
        </p:txBody>
      </p:sp>
      <p:sp>
        <p:nvSpPr>
          <p:cNvPr id="11" name="Text 8"/>
          <p:cNvSpPr/>
          <p:nvPr/>
        </p:nvSpPr>
        <p:spPr>
          <a:xfrm>
            <a:off x="228600" y="2148840"/>
            <a:ext cx="1600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PLEASURE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301752" y="2560320"/>
            <a:ext cx="1453896" cy="3657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28600" y="265176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Rarely driven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&lt;2,000 mi/yr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228600" y="4041648"/>
            <a:ext cx="1600200" cy="320040"/>
          </a:xfrm>
          <a:prstGeom prst="rect">
            <a:avLst/>
          </a:prstGeom>
          <a:solidFill>
            <a:srgbClr val="1A7A3C"/>
          </a:solidFill>
          <a:ln w="12700">
            <a:solidFill>
              <a:srgbClr val="1A7A3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28600" y="4041648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RISK</a:t>
            </a:r>
            <a:endParaRPr lang="en-US" sz="950" dirty="0"/>
          </a:p>
        </p:txBody>
      </p:sp>
      <p:sp>
        <p:nvSpPr>
          <p:cNvPr id="16" name="Shape 13"/>
          <p:cNvSpPr/>
          <p:nvPr/>
        </p:nvSpPr>
        <p:spPr>
          <a:xfrm>
            <a:off x="1984248" y="1481328"/>
            <a:ext cx="1600200" cy="2468880"/>
          </a:xfrm>
          <a:prstGeom prst="rect">
            <a:avLst/>
          </a:prstGeom>
          <a:solidFill>
            <a:srgbClr val="3D4F6E"/>
          </a:solidFill>
          <a:ln w="12700">
            <a:solidFill>
              <a:srgbClr val="3D4F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1984248" y="1572768"/>
            <a:ext cx="1600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🏢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1984248" y="2148840"/>
            <a:ext cx="1600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COMMUTE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2057400" y="2560320"/>
            <a:ext cx="1453896" cy="3657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984248" y="265176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To/from work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school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1984248" y="4041648"/>
            <a:ext cx="1600200" cy="320040"/>
          </a:xfrm>
          <a:prstGeom prst="rect">
            <a:avLst/>
          </a:prstGeom>
          <a:solidFill>
            <a:srgbClr val="1A7A3C"/>
          </a:solidFill>
          <a:ln w="12700">
            <a:solidFill>
              <a:srgbClr val="1A7A3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984248" y="4041648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RISK</a:t>
            </a:r>
            <a:endParaRPr lang="en-US" sz="950" dirty="0"/>
          </a:p>
        </p:txBody>
      </p:sp>
      <p:sp>
        <p:nvSpPr>
          <p:cNvPr id="23" name="Shape 20"/>
          <p:cNvSpPr/>
          <p:nvPr/>
        </p:nvSpPr>
        <p:spPr>
          <a:xfrm>
            <a:off x="3739896" y="1481328"/>
            <a:ext cx="1600200" cy="2468880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4" name="Text 21"/>
          <p:cNvSpPr/>
          <p:nvPr/>
        </p:nvSpPr>
        <p:spPr>
          <a:xfrm>
            <a:off x="3739896" y="1572768"/>
            <a:ext cx="1600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</a:t>
            </a:r>
            <a:endParaRPr lang="en-US" sz="2600" dirty="0"/>
          </a:p>
        </p:txBody>
      </p:sp>
      <p:sp>
        <p:nvSpPr>
          <p:cNvPr id="25" name="Text 22"/>
          <p:cNvSpPr/>
          <p:nvPr/>
        </p:nvSpPr>
        <p:spPr>
          <a:xfrm>
            <a:off x="3739896" y="2148840"/>
            <a:ext cx="1600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</a:t>
            </a:r>
            <a:endParaRPr lang="en-US" sz="1300" dirty="0"/>
          </a:p>
        </p:txBody>
      </p:sp>
      <p:sp>
        <p:nvSpPr>
          <p:cNvPr id="26" name="Shape 23"/>
          <p:cNvSpPr/>
          <p:nvPr/>
        </p:nvSpPr>
        <p:spPr>
          <a:xfrm>
            <a:off x="3813048" y="2560320"/>
            <a:ext cx="1453896" cy="3657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3739896" y="265176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Tradesman with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(no employees)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3739896" y="4041648"/>
            <a:ext cx="1600200" cy="320040"/>
          </a:xfrm>
          <a:prstGeom prst="rect">
            <a:avLst/>
          </a:prstGeom>
          <a:solidFill>
            <a:srgbClr val="C47A00"/>
          </a:solidFill>
          <a:ln w="12700">
            <a:solidFill>
              <a:srgbClr val="C47A00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3739896" y="4041648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 RISK</a:t>
            </a:r>
            <a:endParaRPr lang="en-US" sz="950" dirty="0"/>
          </a:p>
        </p:txBody>
      </p:sp>
      <p:sp>
        <p:nvSpPr>
          <p:cNvPr id="30" name="Shape 27"/>
          <p:cNvSpPr/>
          <p:nvPr/>
        </p:nvSpPr>
        <p:spPr>
          <a:xfrm>
            <a:off x="5495544" y="1481328"/>
            <a:ext cx="1600200" cy="2468880"/>
          </a:xfrm>
          <a:prstGeom prst="rect">
            <a:avLst/>
          </a:prstGeom>
          <a:solidFill>
            <a:srgbClr val="8A6A40"/>
          </a:solidFill>
          <a:ln w="12700">
            <a:solidFill>
              <a:srgbClr val="8A6A4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31" name="Text 28"/>
          <p:cNvSpPr/>
          <p:nvPr/>
        </p:nvSpPr>
        <p:spPr>
          <a:xfrm>
            <a:off x="5495544" y="1572768"/>
            <a:ext cx="1600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💼</a:t>
            </a:r>
            <a:endParaRPr lang="en-US" sz="2600" dirty="0"/>
          </a:p>
        </p:txBody>
      </p:sp>
      <p:sp>
        <p:nvSpPr>
          <p:cNvPr id="32" name="Text 29"/>
          <p:cNvSpPr/>
          <p:nvPr/>
        </p:nvSpPr>
        <p:spPr>
          <a:xfrm>
            <a:off x="5495544" y="2148840"/>
            <a:ext cx="1600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</a:t>
            </a:r>
            <a:endParaRPr lang="en-US" sz="1300" dirty="0"/>
          </a:p>
        </p:txBody>
      </p:sp>
      <p:sp>
        <p:nvSpPr>
          <p:cNvPr id="33" name="Shape 30"/>
          <p:cNvSpPr/>
          <p:nvPr/>
        </p:nvSpPr>
        <p:spPr>
          <a:xfrm>
            <a:off x="5568696" y="2560320"/>
            <a:ext cx="1453896" cy="3657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5495544" y="265176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Professionals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locations</a:t>
            </a:r>
            <a:endParaRPr lang="en-US" sz="1000" dirty="0"/>
          </a:p>
        </p:txBody>
      </p:sp>
      <p:sp>
        <p:nvSpPr>
          <p:cNvPr id="35" name="Shape 32"/>
          <p:cNvSpPr/>
          <p:nvPr/>
        </p:nvSpPr>
        <p:spPr>
          <a:xfrm>
            <a:off x="5495544" y="4041648"/>
            <a:ext cx="1600200" cy="320040"/>
          </a:xfrm>
          <a:prstGeom prst="rect">
            <a:avLst/>
          </a:prstGeom>
          <a:solidFill>
            <a:srgbClr val="C05A00"/>
          </a:solidFill>
          <a:ln w="12700">
            <a:solidFill>
              <a:srgbClr val="C05A00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5495544" y="4041648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MEDIUM-HIGH</a:t>
            </a:r>
            <a:endParaRPr lang="en-US" sz="950" dirty="0"/>
          </a:p>
        </p:txBody>
      </p:sp>
      <p:sp>
        <p:nvSpPr>
          <p:cNvPr id="37" name="Shape 34"/>
          <p:cNvSpPr/>
          <p:nvPr/>
        </p:nvSpPr>
        <p:spPr>
          <a:xfrm>
            <a:off x="7251192" y="1481328"/>
            <a:ext cx="1600200" cy="2468880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38" name="Text 35"/>
          <p:cNvSpPr/>
          <p:nvPr/>
        </p:nvSpPr>
        <p:spPr>
          <a:xfrm>
            <a:off x="7251192" y="1572768"/>
            <a:ext cx="1600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🚛</a:t>
            </a:r>
            <a:endParaRPr lang="en-US" sz="2600" dirty="0"/>
          </a:p>
        </p:txBody>
      </p:sp>
      <p:sp>
        <p:nvSpPr>
          <p:cNvPr id="39" name="Text 36"/>
          <p:cNvSpPr/>
          <p:nvPr/>
        </p:nvSpPr>
        <p:spPr>
          <a:xfrm>
            <a:off x="7251192" y="2148840"/>
            <a:ext cx="1600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spc="1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</a:t>
            </a:r>
            <a:endParaRPr lang="en-US" sz="1300" dirty="0"/>
          </a:p>
        </p:txBody>
      </p:sp>
      <p:sp>
        <p:nvSpPr>
          <p:cNvPr id="40" name="Shape 37"/>
          <p:cNvSpPr/>
          <p:nvPr/>
        </p:nvSpPr>
        <p:spPr>
          <a:xfrm>
            <a:off x="7324344" y="2560320"/>
            <a:ext cx="1453896" cy="3657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FFFFFF">
                <a:alpha val="60000"/>
              </a:srgbClr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7251192" y="265176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fleet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modified/delivery</a:t>
            </a:r>
            <a:endParaRPr lang="en-US" sz="1000" dirty="0"/>
          </a:p>
        </p:txBody>
      </p:sp>
      <p:sp>
        <p:nvSpPr>
          <p:cNvPr id="42" name="Shape 39"/>
          <p:cNvSpPr/>
          <p:nvPr/>
        </p:nvSpPr>
        <p:spPr>
          <a:xfrm>
            <a:off x="7251192" y="4041648"/>
            <a:ext cx="1600200" cy="320040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7251192" y="4041648"/>
            <a:ext cx="1600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RISK</a:t>
            </a:r>
            <a:endParaRPr lang="en-US" sz="950" dirty="0"/>
          </a:p>
        </p:txBody>
      </p:sp>
      <p:sp>
        <p:nvSpPr>
          <p:cNvPr id="44" name="Shape 41"/>
          <p:cNvSpPr/>
          <p:nvPr/>
        </p:nvSpPr>
        <p:spPr>
          <a:xfrm>
            <a:off x="228600" y="4572000"/>
            <a:ext cx="8732520" cy="36576"/>
          </a:xfrm>
          <a:prstGeom prst="rect">
            <a:avLst/>
          </a:prstGeom>
          <a:solidFill>
            <a:srgbClr val="AAAAAA"/>
          </a:solidFill>
          <a:ln w="12700">
            <a:solidFill>
              <a:srgbClr val="AAAAAA"/>
            </a:solidFill>
            <a:prstDash val="solid"/>
          </a:ln>
        </p:spPr>
      </p:sp>
      <p:sp>
        <p:nvSpPr>
          <p:cNvPr id="45" name="Text 42"/>
          <p:cNvSpPr/>
          <p:nvPr/>
        </p:nvSpPr>
        <p:spPr>
          <a:xfrm>
            <a:off x="228600" y="4645152"/>
            <a:ext cx="87325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← PERSONAL AUTO POLICY TERRITORY →                                                      ← COMMERCIAL POLICY TERRITORY →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5010912"/>
            <a:ext cx="9144000" cy="128016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474720" y="914400"/>
            <a:ext cx="2194560" cy="47548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474720" y="914400"/>
            <a:ext cx="21945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1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1572768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 USAGE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457200" y="251460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B8D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2 — Personal Auto Policy  ·  Self-Employed Tradesman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657600" y="3035808"/>
            <a:ext cx="1828800" cy="54864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7200" y="321868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A8C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Adriana's Insurance  ·  Underwriting Training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  ARTISAN — WHAT IS IT?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8404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light vehicle used by a self-employed tradesperson who loads tools to perform their work — gardener, plumber, builder, electrician, painter, etc.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8600" y="1463040"/>
            <a:ext cx="4114800" cy="3383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74320" y="1508760"/>
            <a:ext cx="4023360" cy="329184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572000" y="1463040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4572000" y="1463040"/>
            <a:ext cx="4343400" cy="10972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09160" y="1627632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👤  Who qualifies?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4709160" y="1965960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Self-employed tradespeople with NO employees. Gardener, plumber, builder, painter, electrician.</a:t>
            </a:r>
            <a:endParaRPr lang="en-US" sz="1050" dirty="0"/>
          </a:p>
        </p:txBody>
      </p:sp>
      <p:sp>
        <p:nvSpPr>
          <p:cNvPr id="16" name="Shape 12"/>
          <p:cNvSpPr/>
          <p:nvPr/>
        </p:nvSpPr>
        <p:spPr>
          <a:xfrm>
            <a:off x="4572000" y="2139696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4572000" y="2139696"/>
            <a:ext cx="4343400" cy="10972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4709160" y="2304288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🚗  Vehicle type</a:t>
            </a:r>
            <a:endParaRPr lang="en-US" sz="1200" dirty="0"/>
          </a:p>
        </p:txBody>
      </p:sp>
      <p:sp>
        <p:nvSpPr>
          <p:cNvPr id="19" name="Text 15"/>
          <p:cNvSpPr/>
          <p:nvPr/>
        </p:nvSpPr>
        <p:spPr>
          <a:xfrm>
            <a:off x="4709160" y="2642616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Pickup trucks or cargo vans only. No modified beds. Max 11,500 GVW.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4572000" y="2816352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1" name="Shape 17"/>
          <p:cNvSpPr/>
          <p:nvPr/>
        </p:nvSpPr>
        <p:spPr>
          <a:xfrm>
            <a:off x="4572000" y="2816352"/>
            <a:ext cx="4343400" cy="10972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709160" y="2980944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  Tools allowed</a:t>
            </a:r>
            <a:endParaRPr lang="en-US" sz="1200" dirty="0"/>
          </a:p>
        </p:txBody>
      </p:sp>
      <p:sp>
        <p:nvSpPr>
          <p:cNvPr id="23" name="Text 19"/>
          <p:cNvSpPr/>
          <p:nvPr/>
        </p:nvSpPr>
        <p:spPr>
          <a:xfrm>
            <a:off x="4709160" y="3319272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Covers tools carried on the vehicle. Max 500 lbs in equipment. No floating equipment.</a:t>
            </a:r>
            <a:endParaRPr lang="en-US" sz="1050" dirty="0"/>
          </a:p>
        </p:txBody>
      </p:sp>
      <p:sp>
        <p:nvSpPr>
          <p:cNvPr id="24" name="Shape 20"/>
          <p:cNvSpPr/>
          <p:nvPr/>
        </p:nvSpPr>
        <p:spPr>
          <a:xfrm>
            <a:off x="4572000" y="3493008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1"/>
          <p:cNvSpPr/>
          <p:nvPr/>
        </p:nvSpPr>
        <p:spPr>
          <a:xfrm>
            <a:off x="4572000" y="3493008"/>
            <a:ext cx="4343400" cy="10972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4709160" y="3657600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📍  Stops per day</a:t>
            </a:r>
            <a:endParaRPr lang="en-US" sz="1200" dirty="0"/>
          </a:p>
        </p:txBody>
      </p:sp>
      <p:sp>
        <p:nvSpPr>
          <p:cNvPr id="27" name="Text 23"/>
          <p:cNvSpPr/>
          <p:nvPr/>
        </p:nvSpPr>
        <p:spPr>
          <a:xfrm>
            <a:off x="4709160" y="3995928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 daily job site stops (2–5 depending on carrier). Garages at insured household.</a:t>
            </a:r>
            <a:endParaRPr lang="en-US" sz="1050" dirty="0"/>
          </a:p>
        </p:txBody>
      </p:sp>
      <p:sp>
        <p:nvSpPr>
          <p:cNvPr id="28" name="Shape 24"/>
          <p:cNvSpPr/>
          <p:nvPr/>
        </p:nvSpPr>
        <p:spPr>
          <a:xfrm>
            <a:off x="4572000" y="4169664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9" name="Shape 25"/>
          <p:cNvSpPr/>
          <p:nvPr/>
        </p:nvSpPr>
        <p:spPr>
          <a:xfrm>
            <a:off x="4572000" y="4169664"/>
            <a:ext cx="4343400" cy="10972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30" name="Text 26"/>
          <p:cNvSpPr/>
          <p:nvPr/>
        </p:nvSpPr>
        <p:spPr>
          <a:xfrm>
            <a:off x="4709160" y="4334256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🏷  Policy level</a:t>
            </a:r>
            <a:endParaRPr lang="en-US" sz="1200" dirty="0"/>
          </a:p>
        </p:txBody>
      </p:sp>
      <p:sp>
        <p:nvSpPr>
          <p:cNvPr id="31" name="Text 27"/>
          <p:cNvSpPr/>
          <p:nvPr/>
        </p:nvSpPr>
        <p:spPr>
          <a:xfrm>
            <a:off x="4709160" y="4672584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Artisan = Level 2 on personal auto policy. Falls under personal auto — NOT commercial.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  ARTISAN — REQUIREMENTS &amp; RESTRICTIONS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4206240" cy="384048"/>
          </a:xfrm>
          <a:prstGeom prst="rect">
            <a:avLst/>
          </a:prstGeom>
          <a:solidFill>
            <a:srgbClr val="1A7A3C"/>
          </a:solidFill>
          <a:ln w="12700">
            <a:solidFill>
              <a:srgbClr val="1A7A3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28600" y="987552"/>
            <a:ext cx="4206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WHAT IS ALLOWED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228600" y="1435608"/>
            <a:ext cx="4206240" cy="384048"/>
          </a:xfrm>
          <a:prstGeom prst="rect">
            <a:avLst/>
          </a:prstGeom>
          <a:solidFill>
            <a:srgbClr val="EAF5EE"/>
          </a:solidFill>
          <a:ln w="6350">
            <a:solidFill>
              <a:srgbClr val="1A7A3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38328" y="1463040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Pickup trucks or cargo vans only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228600" y="1856232"/>
            <a:ext cx="4206240" cy="384048"/>
          </a:xfrm>
          <a:prstGeom prst="rect">
            <a:avLst/>
          </a:prstGeom>
          <a:solidFill>
            <a:srgbClr val="EAF5EE"/>
          </a:solidFill>
          <a:ln w="6350">
            <a:solidFill>
              <a:srgbClr val="1A7A3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38328" y="1883664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Tools carried on the vehicle (up to 500 lbs)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228600" y="2276856"/>
            <a:ext cx="4206240" cy="384048"/>
          </a:xfrm>
          <a:prstGeom prst="rect">
            <a:avLst/>
          </a:prstGeom>
          <a:solidFill>
            <a:srgbClr val="EAF5EE"/>
          </a:solidFill>
          <a:ln w="6350">
            <a:solidFill>
              <a:srgbClr val="1A7A3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38328" y="2304288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Vehicle legally owned by the individual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228600" y="2697480"/>
            <a:ext cx="4206240" cy="384048"/>
          </a:xfrm>
          <a:prstGeom prst="rect">
            <a:avLst/>
          </a:prstGeom>
          <a:solidFill>
            <a:srgbClr val="EAF5EE"/>
          </a:solidFill>
          <a:ln w="6350">
            <a:solidFill>
              <a:srgbClr val="1A7A3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38328" y="2724912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One artisan vehicle per policy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228600" y="3118104"/>
            <a:ext cx="4206240" cy="384048"/>
          </a:xfrm>
          <a:prstGeom prst="rect">
            <a:avLst/>
          </a:prstGeom>
          <a:solidFill>
            <a:srgbClr val="EAF5EE"/>
          </a:solidFill>
          <a:ln w="6350">
            <a:solidFill>
              <a:srgbClr val="1A7A3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38328" y="3145536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Commercial and personal use on same vehicle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228600" y="3538728"/>
            <a:ext cx="4206240" cy="384048"/>
          </a:xfrm>
          <a:prstGeom prst="rect">
            <a:avLst/>
          </a:prstGeom>
          <a:solidFill>
            <a:srgbClr val="EAF5EE"/>
          </a:solidFill>
          <a:ln w="6350">
            <a:solidFill>
              <a:srgbClr val="1A7A3C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338328" y="3566160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Garages at insured household address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228600" y="3959352"/>
            <a:ext cx="4206240" cy="384048"/>
          </a:xfrm>
          <a:prstGeom prst="rect">
            <a:avLst/>
          </a:prstGeom>
          <a:solidFill>
            <a:srgbClr val="EAF5EE"/>
          </a:solidFill>
          <a:ln w="6350">
            <a:solidFill>
              <a:srgbClr val="1A7A3C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338328" y="3986784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2–5 job site stops per day (per carrier)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228600" y="4379976"/>
            <a:ext cx="4206240" cy="384048"/>
          </a:xfrm>
          <a:prstGeom prst="rect">
            <a:avLst/>
          </a:prstGeom>
          <a:solidFill>
            <a:srgbClr val="EAF5EE"/>
          </a:solidFill>
          <a:ln w="6350">
            <a:solidFill>
              <a:srgbClr val="1A7A3C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338328" y="4407408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Racks on truck bed (most carriers allow)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4709160" y="987552"/>
            <a:ext cx="4206240" cy="384048"/>
          </a:xfrm>
          <a:prstGeom prst="rect">
            <a:avLst/>
          </a:prstGeom>
          <a:solidFill>
            <a:srgbClr val="7A0E12"/>
          </a:solidFill>
          <a:ln w="12700">
            <a:solidFill>
              <a:srgbClr val="7A0E12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709160" y="987552"/>
            <a:ext cx="4206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WHAT IS NOT ALLOWED</a:t>
            </a:r>
            <a:endParaRPr lang="en-US" sz="1300" dirty="0"/>
          </a:p>
        </p:txBody>
      </p:sp>
      <p:sp>
        <p:nvSpPr>
          <p:cNvPr id="28" name="Shape 25"/>
          <p:cNvSpPr/>
          <p:nvPr/>
        </p:nvSpPr>
        <p:spPr>
          <a:xfrm>
            <a:off x="4709160" y="1435608"/>
            <a:ext cx="4206240" cy="384048"/>
          </a:xfrm>
          <a:prstGeom prst="rect">
            <a:avLst/>
          </a:prstGeom>
          <a:solidFill>
            <a:srgbClr val="FAEAEA"/>
          </a:solidFill>
          <a:ln w="6350">
            <a:solidFill>
              <a:srgbClr val="8B1A1A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4818888" y="1463040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Employees or relatives driving the vehicle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4709160" y="1856232"/>
            <a:ext cx="4206240" cy="384048"/>
          </a:xfrm>
          <a:prstGeom prst="rect">
            <a:avLst/>
          </a:prstGeom>
          <a:solidFill>
            <a:srgbClr val="FAEAEA"/>
          </a:solidFill>
          <a:ln w="6350">
            <a:solidFill>
              <a:srgbClr val="8B1A1A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4818888" y="1883664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Modified beds (stake body, dump, flatbed)</a:t>
            </a:r>
            <a:endParaRPr lang="en-US" sz="1100" dirty="0"/>
          </a:p>
        </p:txBody>
      </p:sp>
      <p:sp>
        <p:nvSpPr>
          <p:cNvPr id="32" name="Shape 29"/>
          <p:cNvSpPr/>
          <p:nvPr/>
        </p:nvSpPr>
        <p:spPr>
          <a:xfrm>
            <a:off x="4709160" y="2276856"/>
            <a:ext cx="4206240" cy="384048"/>
          </a:xfrm>
          <a:prstGeom prst="rect">
            <a:avLst/>
          </a:prstGeom>
          <a:solidFill>
            <a:srgbClr val="FAEAEA"/>
          </a:solidFill>
          <a:ln w="6350">
            <a:solidFill>
              <a:srgbClr val="8B1A1A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4818888" y="2304288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Transport passengers for a fee</a:t>
            </a:r>
            <a:endParaRPr lang="en-US" sz="1100" dirty="0"/>
          </a:p>
        </p:txBody>
      </p:sp>
      <p:sp>
        <p:nvSpPr>
          <p:cNvPr id="34" name="Shape 31"/>
          <p:cNvSpPr/>
          <p:nvPr/>
        </p:nvSpPr>
        <p:spPr>
          <a:xfrm>
            <a:off x="4709160" y="2697480"/>
            <a:ext cx="4206240" cy="384048"/>
          </a:xfrm>
          <a:prstGeom prst="rect">
            <a:avLst/>
          </a:prstGeom>
          <a:solidFill>
            <a:srgbClr val="FAEAEA"/>
          </a:solidFill>
          <a:ln w="6350">
            <a:solidFill>
              <a:srgbClr val="8B1A1A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4818888" y="2724912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Floating / permanently attached equipment</a:t>
            </a:r>
            <a:endParaRPr lang="en-US" sz="1100" dirty="0"/>
          </a:p>
        </p:txBody>
      </p:sp>
      <p:sp>
        <p:nvSpPr>
          <p:cNvPr id="36" name="Shape 33"/>
          <p:cNvSpPr/>
          <p:nvPr/>
        </p:nvSpPr>
        <p:spPr>
          <a:xfrm>
            <a:off x="4709160" y="3118104"/>
            <a:ext cx="4206240" cy="384048"/>
          </a:xfrm>
          <a:prstGeom prst="rect">
            <a:avLst/>
          </a:prstGeom>
          <a:solidFill>
            <a:srgbClr val="FAEAEA"/>
          </a:solidFill>
          <a:ln w="6350">
            <a:solidFill>
              <a:srgbClr val="8B1A1A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18888" y="3145536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Deliveries of any kind</a:t>
            </a:r>
            <a:endParaRPr lang="en-US" sz="1100" dirty="0"/>
          </a:p>
        </p:txBody>
      </p:sp>
      <p:sp>
        <p:nvSpPr>
          <p:cNvPr id="38" name="Shape 35"/>
          <p:cNvSpPr/>
          <p:nvPr/>
        </p:nvSpPr>
        <p:spPr>
          <a:xfrm>
            <a:off x="4709160" y="3538728"/>
            <a:ext cx="4206240" cy="384048"/>
          </a:xfrm>
          <a:prstGeom prst="rect">
            <a:avLst/>
          </a:prstGeom>
          <a:solidFill>
            <a:srgbClr val="FAEAEA"/>
          </a:solidFill>
          <a:ln w="6350">
            <a:solidFill>
              <a:srgbClr val="8B1A1A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4818888" y="3566160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Vehicle logos or wraps</a:t>
            </a:r>
            <a:endParaRPr lang="en-US" sz="1100" dirty="0"/>
          </a:p>
        </p:txBody>
      </p:sp>
      <p:sp>
        <p:nvSpPr>
          <p:cNvPr id="40" name="Shape 37"/>
          <p:cNvSpPr/>
          <p:nvPr/>
        </p:nvSpPr>
        <p:spPr>
          <a:xfrm>
            <a:off x="4709160" y="3959352"/>
            <a:ext cx="4206240" cy="384048"/>
          </a:xfrm>
          <a:prstGeom prst="rect">
            <a:avLst/>
          </a:prstGeom>
          <a:solidFill>
            <a:srgbClr val="FAEAEA"/>
          </a:solidFill>
          <a:ln w="6350">
            <a:solidFill>
              <a:srgbClr val="8B1A1A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4818888" y="3986784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More than one artisan vehicle on policy</a:t>
            </a:r>
            <a:endParaRPr lang="en-US" sz="1100" dirty="0"/>
          </a:p>
        </p:txBody>
      </p:sp>
      <p:sp>
        <p:nvSpPr>
          <p:cNvPr id="42" name="Shape 39"/>
          <p:cNvSpPr/>
          <p:nvPr/>
        </p:nvSpPr>
        <p:spPr>
          <a:xfrm>
            <a:off x="4709160" y="4379976"/>
            <a:ext cx="4206240" cy="384048"/>
          </a:xfrm>
          <a:prstGeom prst="rect">
            <a:avLst/>
          </a:prstGeom>
          <a:solidFill>
            <a:srgbClr val="FAEAEA"/>
          </a:solidFill>
          <a:ln w="6350">
            <a:solidFill>
              <a:srgbClr val="8B1A1A"/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4818888" y="4407408"/>
            <a:ext cx="4023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GVW exceeding 11,500 lbs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🔧  ARTISAN — ACCEPTED VEHICLE BODY TYPES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47472"/>
          </a:xfrm>
          <a:prstGeom prst="rect">
            <a:avLst/>
          </a:prstGeom>
          <a:solidFill>
            <a:srgbClr val="7A5A3A"/>
          </a:solidFill>
          <a:ln w="12700">
            <a:solidFill>
              <a:srgbClr val="7A5A3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pickup trucks and cargo vans are accepted for Artisan use. No modified beds.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8600" y="1417320"/>
            <a:ext cx="8686800" cy="3520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74320" y="1463040"/>
            <a:ext cx="859536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5010912"/>
            <a:ext cx="9144000" cy="128016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474720" y="914400"/>
            <a:ext cx="2194560" cy="475488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474720" y="914400"/>
            <a:ext cx="21945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2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1572768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USAGE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457200" y="2514600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B8D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Levels 4–6 — Commercial Auto Policy  ·  Company Vehicles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657600" y="3035808"/>
            <a:ext cx="1828800" cy="54864"/>
          </a:xfrm>
          <a:prstGeom prst="rect">
            <a:avLst/>
          </a:prstGeom>
          <a:solidFill>
            <a:srgbClr val="C0191F"/>
          </a:solidFill>
          <a:ln w="12700">
            <a:solidFill>
              <a:srgbClr val="C0191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7200" y="321868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A8C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Adriana's Insurance  ·  Underwriting Training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🚛  COMMERCIAL — WHAT IS IT?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8404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Vehicles used by businesses with employees, deliveries, modified vehicles, multiple drivers, or transportation of passengers for a fee.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8600" y="1463040"/>
            <a:ext cx="4114800" cy="3383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274320" y="1508760"/>
            <a:ext cx="4023360" cy="329184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572000" y="1463040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4572000" y="1463040"/>
            <a:ext cx="434340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09160" y="1627632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🏢  Who needs it?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4709160" y="1965960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owners with company vehicles, employees as drivers, or fleets.</a:t>
            </a:r>
            <a:endParaRPr lang="en-US" sz="1050" dirty="0"/>
          </a:p>
        </p:txBody>
      </p:sp>
      <p:sp>
        <p:nvSpPr>
          <p:cNvPr id="16" name="Shape 12"/>
          <p:cNvSpPr/>
          <p:nvPr/>
        </p:nvSpPr>
        <p:spPr>
          <a:xfrm>
            <a:off x="4572000" y="2139696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4572000" y="2139696"/>
            <a:ext cx="434340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4709160" y="2304288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🚛  Vehicle types</a:t>
            </a:r>
            <a:endParaRPr lang="en-US" sz="1200" dirty="0"/>
          </a:p>
        </p:txBody>
      </p:sp>
      <p:sp>
        <p:nvSpPr>
          <p:cNvPr id="19" name="Text 15"/>
          <p:cNvSpPr/>
          <p:nvPr/>
        </p:nvSpPr>
        <p:spPr>
          <a:xfrm>
            <a:off x="4709160" y="2642616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commercial body type — straight trucks, flatbeds, dump trucks, refrigerated vehicles, vans, trailers and more.</a:t>
            </a:r>
            <a:endParaRPr lang="en-US" sz="1050" dirty="0"/>
          </a:p>
        </p:txBody>
      </p:sp>
      <p:sp>
        <p:nvSpPr>
          <p:cNvPr id="20" name="Shape 16"/>
          <p:cNvSpPr/>
          <p:nvPr/>
        </p:nvSpPr>
        <p:spPr>
          <a:xfrm>
            <a:off x="4572000" y="2816352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1" name="Shape 17"/>
          <p:cNvSpPr/>
          <p:nvPr/>
        </p:nvSpPr>
        <p:spPr>
          <a:xfrm>
            <a:off x="4572000" y="2816352"/>
            <a:ext cx="434340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709160" y="2980944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👷  Multiple drivers</a:t>
            </a:r>
            <a:endParaRPr lang="en-US" sz="1200" dirty="0"/>
          </a:p>
        </p:txBody>
      </p:sp>
      <p:sp>
        <p:nvSpPr>
          <p:cNvPr id="23" name="Text 19"/>
          <p:cNvSpPr/>
          <p:nvPr/>
        </p:nvSpPr>
        <p:spPr>
          <a:xfrm>
            <a:off x="4709160" y="3319272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Employees can drive as long as they are scheduled/listed drivers on the commercial policy.</a:t>
            </a:r>
            <a:endParaRPr lang="en-US" sz="1050" dirty="0"/>
          </a:p>
        </p:txBody>
      </p:sp>
      <p:sp>
        <p:nvSpPr>
          <p:cNvPr id="24" name="Shape 20"/>
          <p:cNvSpPr/>
          <p:nvPr/>
        </p:nvSpPr>
        <p:spPr>
          <a:xfrm>
            <a:off x="4572000" y="3493008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1"/>
          <p:cNvSpPr/>
          <p:nvPr/>
        </p:nvSpPr>
        <p:spPr>
          <a:xfrm>
            <a:off x="4572000" y="3493008"/>
            <a:ext cx="434340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4709160" y="3657600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📦  Deliveries OK</a:t>
            </a:r>
            <a:endParaRPr lang="en-US" sz="1200" dirty="0"/>
          </a:p>
        </p:txBody>
      </p:sp>
      <p:sp>
        <p:nvSpPr>
          <p:cNvPr id="27" name="Text 23"/>
          <p:cNvSpPr/>
          <p:nvPr/>
        </p:nvSpPr>
        <p:spPr>
          <a:xfrm>
            <a:off x="4709160" y="3995928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Deliveries are covered (restrictions apply per carrier). Can transport goods for hire and compensation.</a:t>
            </a:r>
            <a:endParaRPr lang="en-US" sz="1050" dirty="0"/>
          </a:p>
        </p:txBody>
      </p:sp>
      <p:sp>
        <p:nvSpPr>
          <p:cNvPr id="28" name="Shape 24"/>
          <p:cNvSpPr/>
          <p:nvPr/>
        </p:nvSpPr>
        <p:spPr>
          <a:xfrm>
            <a:off x="4572000" y="4169664"/>
            <a:ext cx="4343400" cy="621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9" name="Shape 25"/>
          <p:cNvSpPr/>
          <p:nvPr/>
        </p:nvSpPr>
        <p:spPr>
          <a:xfrm>
            <a:off x="4572000" y="4169664"/>
            <a:ext cx="434340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30" name="Text 26"/>
          <p:cNvSpPr/>
          <p:nvPr/>
        </p:nvSpPr>
        <p:spPr>
          <a:xfrm>
            <a:off x="4709160" y="4334256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🏷  Policy levels 4–6</a:t>
            </a:r>
            <a:endParaRPr lang="en-US" sz="1200" dirty="0"/>
          </a:p>
        </p:txBody>
      </p:sp>
      <p:sp>
        <p:nvSpPr>
          <p:cNvPr id="31" name="Text 27"/>
          <p:cNvSpPr/>
          <p:nvPr/>
        </p:nvSpPr>
        <p:spPr>
          <a:xfrm>
            <a:off x="4709160" y="4672584"/>
            <a:ext cx="4069080" cy="27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Level 4 Basic (self-employed with commercial vehicle), Level 5 (has employees), Level 6 Delux (permits required).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58000" y="3840480"/>
            <a:ext cx="2468880" cy="138988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17920" y="3840480"/>
            <a:ext cx="3017520" cy="1389888"/>
          </a:xfrm>
          <a:prstGeom prst="rect">
            <a:avLst/>
          </a:prstGeom>
          <a:solidFill>
            <a:srgbClr val="F4F6FA">
              <a:alpha val="75000"/>
            </a:srgbClr>
          </a:solidFill>
          <a:ln w="12700">
            <a:solidFill>
              <a:srgbClr val="F4F6FA">
                <a:alpha val="75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rgbClr val="12294F"/>
          </a:solidFill>
          <a:ln w="12700">
            <a:solidFill>
              <a:srgbClr val="12294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0" y="868680"/>
            <a:ext cx="9144000" cy="6400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0040" y="91440"/>
            <a:ext cx="8503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🚛  COMMERCIAL — ADVANTAGES &amp; COVERAGES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228600" y="987552"/>
            <a:ext cx="8686800" cy="38404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20040" y="1005840"/>
            <a:ext cx="85039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policies cover what personal auto cannot — they are designed for business operations at scale.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8600" y="1463040"/>
            <a:ext cx="42519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228600" y="1463040"/>
            <a:ext cx="425196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65760" y="1627632"/>
            <a:ext cx="3977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🏢  Any ownership entity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65760" y="1965960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Vehicles can be owned by an LLC, corporation, partnership, or individual — not limited to personal ownership.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617720" y="1463040"/>
            <a:ext cx="42519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4617720" y="1463040"/>
            <a:ext cx="425196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754880" y="1627632"/>
            <a:ext cx="3977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👷  Employee drivers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4754880" y="1965960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Employees can drive vehicles as long as they are scheduled. Add driver endorsement available.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228600" y="2468880"/>
            <a:ext cx="42519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228600" y="2468880"/>
            <a:ext cx="425196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365760" y="2633472"/>
            <a:ext cx="3977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💰  Goods for hire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365760" y="2971800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transport goods, merchandise, or passengers for compensation. Deliveries covered (restrictions apply).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4617720" y="2468880"/>
            <a:ext cx="42519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4617720" y="2468880"/>
            <a:ext cx="425196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4754880" y="2633472"/>
            <a:ext cx="3977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🔩  Modified vehicles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4754880" y="2971800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Accepts all bed types: stake body, dump truck, flatbed. Logos and vehicle wraps are OK.</a:t>
            </a:r>
            <a:endParaRPr lang="en-US" sz="1050" dirty="0"/>
          </a:p>
        </p:txBody>
      </p:sp>
      <p:sp>
        <p:nvSpPr>
          <p:cNvPr id="26" name="Shape 23"/>
          <p:cNvSpPr/>
          <p:nvPr/>
        </p:nvSpPr>
        <p:spPr>
          <a:xfrm>
            <a:off x="228600" y="3474720"/>
            <a:ext cx="42519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27" name="Shape 24"/>
          <p:cNvSpPr/>
          <p:nvPr/>
        </p:nvSpPr>
        <p:spPr>
          <a:xfrm>
            <a:off x="228600" y="3474720"/>
            <a:ext cx="425196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65760" y="3639312"/>
            <a:ext cx="3977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⚙  Floating equipment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365760" y="3977640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Covers floating equipment for additional fee. Special equipment coverage (Stated Value) available.</a:t>
            </a:r>
            <a:endParaRPr lang="en-US" sz="1050" dirty="0"/>
          </a:p>
        </p:txBody>
      </p:sp>
      <p:sp>
        <p:nvSpPr>
          <p:cNvPr id="30" name="Shape 27"/>
          <p:cNvSpPr/>
          <p:nvPr/>
        </p:nvSpPr>
        <p:spPr>
          <a:xfrm>
            <a:off x="4617720" y="3474720"/>
            <a:ext cx="4251960" cy="868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2000"/>
              </a:srgbClr>
            </a:outerShdw>
          </a:effectLst>
        </p:spPr>
      </p:sp>
      <p:sp>
        <p:nvSpPr>
          <p:cNvPr id="31" name="Shape 28"/>
          <p:cNvSpPr/>
          <p:nvPr/>
        </p:nvSpPr>
        <p:spPr>
          <a:xfrm>
            <a:off x="4617720" y="3474720"/>
            <a:ext cx="4251960" cy="109728"/>
          </a:xfrm>
          <a:prstGeom prst="rect">
            <a:avLst/>
          </a:prstGeom>
          <a:solidFill>
            <a:srgbClr val="5A5A6A"/>
          </a:solidFill>
          <a:ln w="12700">
            <a:solidFill>
              <a:srgbClr val="5A5A6A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754880" y="3639312"/>
            <a:ext cx="3977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229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  Weight &amp; coverage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4754880" y="3977640"/>
            <a:ext cx="397764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0E1E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 limit set by GVW of vehicle. Coverage up to $1,000,000. Federal filings (MCP) accepted.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Usage Training — Artisan vs Commercial — Adriana's Insurance</dc:title>
  <dc:subject>PptxGenJS Presentation</dc:subject>
  <dc:creator>PptxGenJS</dc:creator>
  <cp:lastModifiedBy>PptxGenJS</cp:lastModifiedBy>
  <cp:revision>1</cp:revision>
  <dcterms:created xsi:type="dcterms:W3CDTF">2026-05-08T17:32:07Z</dcterms:created>
  <dcterms:modified xsi:type="dcterms:W3CDTF">2026-05-08T17:32:07Z</dcterms:modified>
</cp:coreProperties>
</file>