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58" r:id="rId5"/>
    <p:sldId id="259" r:id="rId6"/>
    <p:sldId id="260" r:id="rId7"/>
    <p:sldId id="261" r:id="rId8"/>
    <p:sldId id="262" r:id="rId9"/>
    <p:sldId id="263" r:id="rId10"/>
    <p:sldId id="265" r:id="rId11"/>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EB68D-F7C7-3183-3B19-507A2080A730}" v="1" dt="2026-05-08T22:29:52.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146" d="100"/>
          <a:sy n="146" d="100"/>
        </p:scale>
        <p:origin x="59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lene Silva" userId="S::arlenes@adrianasinsurance.com::933bd819-77b2-4030-b94f-c1aa9cecbb25" providerId="AD" clId="Web-{247EB68D-F7C7-3183-3B19-507A2080A730}"/>
    <pc:docChg chg="modSld">
      <pc:chgData name="Arlene Silva" userId="S::arlenes@adrianasinsurance.com::933bd819-77b2-4030-b94f-c1aa9cecbb25" providerId="AD" clId="Web-{247EB68D-F7C7-3183-3B19-507A2080A730}" dt="2026-05-08T22:29:52.647" v="0" actId="1076"/>
      <pc:docMkLst>
        <pc:docMk/>
      </pc:docMkLst>
      <pc:sldChg chg="modSp">
        <pc:chgData name="Arlene Silva" userId="S::arlenes@adrianasinsurance.com::933bd819-77b2-4030-b94f-c1aa9cecbb25" providerId="AD" clId="Web-{247EB68D-F7C7-3183-3B19-507A2080A730}" dt="2026-05-08T22:29:52.647" v="0" actId="1076"/>
        <pc:sldMkLst>
          <pc:docMk/>
          <pc:sldMk cId="0" sldId="256"/>
        </pc:sldMkLst>
        <pc:picChg chg="mod">
          <ac:chgData name="Arlene Silva" userId="S::arlenes@adrianasinsurance.com::933bd819-77b2-4030-b94f-c1aa9cecbb25" providerId="AD" clId="Web-{247EB68D-F7C7-3183-3B19-507A2080A730}" dt="2026-05-08T22:29:52.647" v="0" actId="1076"/>
          <ac:picMkLst>
            <pc:docMk/>
            <pc:sldMk cId="0" sldId="256"/>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869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C3E50"/>
        </a:solidFill>
        <a:effectLst/>
      </p:bgPr>
    </p:bg>
    <p:spTree>
      <p:nvGrpSpPr>
        <p:cNvPr id="1" name=""/>
        <p:cNvGrpSpPr/>
        <p:nvPr/>
      </p:nvGrpSpPr>
      <p:grpSpPr>
        <a:xfrm>
          <a:off x="0" y="0"/>
          <a:ext cx="0" cy="0"/>
          <a:chOff x="0" y="0"/>
          <a:chExt cx="0" cy="0"/>
        </a:xfrm>
      </p:grpSpPr>
      <p:sp>
        <p:nvSpPr>
          <p:cNvPr id="2" name="Shape 0"/>
          <p:cNvSpPr/>
          <p:nvPr/>
        </p:nvSpPr>
        <p:spPr>
          <a:xfrm>
            <a:off x="0" y="0"/>
            <a:ext cx="4114800" cy="5143500"/>
          </a:xfrm>
          <a:prstGeom prst="rect">
            <a:avLst/>
          </a:prstGeom>
          <a:solidFill>
            <a:srgbClr val="C0392B"/>
          </a:solidFill>
          <a:ln w="12700">
            <a:solidFill>
              <a:srgbClr val="C0392B"/>
            </a:solidFill>
            <a:prstDash val="solid"/>
          </a:ln>
        </p:spPr>
        <p:txBody>
          <a:bodyPr/>
          <a:lstStyle/>
          <a:p>
            <a:endParaRPr lang="en-US"/>
          </a:p>
        </p:txBody>
      </p:sp>
      <p:pic>
        <p:nvPicPr>
          <p:cNvPr id="3" name="Image 0" descr="preencoded.png"/>
          <p:cNvPicPr>
            <a:picLocks noChangeAspect="1"/>
          </p:cNvPicPr>
          <p:nvPr/>
        </p:nvPicPr>
        <p:blipFill>
          <a:blip r:embed="rId3"/>
          <a:stretch>
            <a:fillRect/>
          </a:stretch>
        </p:blipFill>
        <p:spPr>
          <a:xfrm>
            <a:off x="188487" y="387757"/>
            <a:ext cx="3749040" cy="4754880"/>
          </a:xfrm>
          <a:prstGeom prst="rect">
            <a:avLst/>
          </a:prstGeom>
        </p:spPr>
      </p:pic>
      <p:sp>
        <p:nvSpPr>
          <p:cNvPr id="4" name="Text 1"/>
          <p:cNvSpPr/>
          <p:nvPr/>
        </p:nvSpPr>
        <p:spPr>
          <a:xfrm>
            <a:off x="4572000" y="914400"/>
            <a:ext cx="4114800" cy="640080"/>
          </a:xfrm>
          <a:prstGeom prst="rect">
            <a:avLst/>
          </a:prstGeom>
          <a:noFill/>
          <a:ln/>
        </p:spPr>
        <p:txBody>
          <a:bodyPr wrap="square" rtlCol="0" anchor="ctr"/>
          <a:lstStyle/>
          <a:p>
            <a:pPr marL="0" indent="0" algn="l">
              <a:buNone/>
            </a:pPr>
            <a:r>
              <a:rPr lang="en-US" sz="1400" b="1" kern="0" spc="400" dirty="0">
                <a:solidFill>
                  <a:srgbClr val="F1C40F"/>
                </a:solidFill>
                <a:latin typeface="Calibri" pitchFamily="34" charset="0"/>
                <a:ea typeface="Calibri" pitchFamily="34" charset="-122"/>
                <a:cs typeface="Calibri" pitchFamily="34" charset="-120"/>
              </a:rPr>
              <a:t>INTERNAL FORMS</a:t>
            </a:r>
            <a:endParaRPr lang="en-US" sz="1400" dirty="0"/>
          </a:p>
        </p:txBody>
      </p:sp>
      <p:sp>
        <p:nvSpPr>
          <p:cNvPr id="5" name="Text 2"/>
          <p:cNvSpPr/>
          <p:nvPr/>
        </p:nvSpPr>
        <p:spPr>
          <a:xfrm>
            <a:off x="4572000" y="1645920"/>
            <a:ext cx="4114800" cy="1645920"/>
          </a:xfrm>
          <a:prstGeom prst="rect">
            <a:avLst/>
          </a:prstGeom>
          <a:noFill/>
          <a:ln/>
        </p:spPr>
        <p:txBody>
          <a:bodyPr wrap="square" rtlCol="0" anchor="ctr"/>
          <a:lstStyle/>
          <a:p>
            <a:pPr marL="0" indent="0" algn="l">
              <a:buNone/>
            </a:pPr>
            <a:r>
              <a:rPr lang="en-US" sz="4000" b="1" dirty="0">
                <a:solidFill>
                  <a:srgbClr val="FFFFFF"/>
                </a:solidFill>
                <a:latin typeface="Georgia" pitchFamily="34" charset="0"/>
                <a:ea typeface="Georgia" pitchFamily="34" charset="-122"/>
                <a:cs typeface="Georgia" pitchFamily="34" charset="-120"/>
              </a:rPr>
              <a:t>Agent Training</a:t>
            </a:r>
            <a:endParaRPr lang="en-US" sz="4000" dirty="0"/>
          </a:p>
          <a:p>
            <a:pPr marL="0" indent="0" algn="l">
              <a:buNone/>
            </a:pPr>
            <a:r>
              <a:rPr lang="en-US" sz="4000" b="1" dirty="0">
                <a:solidFill>
                  <a:srgbClr val="FFFFFF"/>
                </a:solidFill>
                <a:latin typeface="Georgia" pitchFamily="34" charset="0"/>
                <a:ea typeface="Georgia" pitchFamily="34" charset="-122"/>
                <a:cs typeface="Georgia" pitchFamily="34" charset="-120"/>
              </a:rPr>
              <a:t>Guide</a:t>
            </a:r>
            <a:endParaRPr lang="en-US" sz="4000" dirty="0"/>
          </a:p>
        </p:txBody>
      </p:sp>
      <p:sp>
        <p:nvSpPr>
          <p:cNvPr id="6" name="Shape 3"/>
          <p:cNvSpPr/>
          <p:nvPr/>
        </p:nvSpPr>
        <p:spPr>
          <a:xfrm>
            <a:off x="4572000" y="3429000"/>
            <a:ext cx="914400" cy="64008"/>
          </a:xfrm>
          <a:prstGeom prst="rect">
            <a:avLst/>
          </a:prstGeom>
          <a:solidFill>
            <a:srgbClr val="F1C40F"/>
          </a:solidFill>
          <a:ln w="12700">
            <a:solidFill>
              <a:srgbClr val="F1C40F"/>
            </a:solidFill>
            <a:prstDash val="solid"/>
          </a:ln>
        </p:spPr>
        <p:txBody>
          <a:bodyPr/>
          <a:lstStyle/>
          <a:p>
            <a:endParaRPr lang="en-US"/>
          </a:p>
        </p:txBody>
      </p:sp>
      <p:sp>
        <p:nvSpPr>
          <p:cNvPr id="7" name="Text 4"/>
          <p:cNvSpPr/>
          <p:nvPr/>
        </p:nvSpPr>
        <p:spPr>
          <a:xfrm>
            <a:off x="4572000" y="3611880"/>
            <a:ext cx="4114800" cy="411480"/>
          </a:xfrm>
          <a:prstGeom prst="rect">
            <a:avLst/>
          </a:prstGeom>
          <a:noFill/>
          <a:ln/>
        </p:spPr>
        <p:txBody>
          <a:bodyPr wrap="square" rtlCol="0" anchor="ctr"/>
          <a:lstStyle/>
          <a:p>
            <a:pPr marL="0" indent="0" algn="l">
              <a:buNone/>
            </a:pPr>
            <a:r>
              <a:rPr lang="en-US" sz="1400" dirty="0">
                <a:solidFill>
                  <a:srgbClr val="F5F5F5"/>
                </a:solidFill>
                <a:latin typeface="Calibri" pitchFamily="34" charset="0"/>
                <a:ea typeface="Calibri" pitchFamily="34" charset="-122"/>
                <a:cs typeface="Calibri" pitchFamily="34" charset="-120"/>
              </a:rPr>
              <a:t>Adriana's Insurance Services, Inc.</a:t>
            </a:r>
            <a:endParaRPr lang="en-US" sz="1400" dirty="0"/>
          </a:p>
        </p:txBody>
      </p:sp>
      <p:sp>
        <p:nvSpPr>
          <p:cNvPr id="8" name="Text 5"/>
          <p:cNvSpPr/>
          <p:nvPr/>
        </p:nvSpPr>
        <p:spPr>
          <a:xfrm>
            <a:off x="4572000" y="4114800"/>
            <a:ext cx="4114800" cy="731520"/>
          </a:xfrm>
          <a:prstGeom prst="rect">
            <a:avLst/>
          </a:prstGeom>
          <a:noFill/>
          <a:ln/>
        </p:spPr>
        <p:txBody>
          <a:bodyPr wrap="square" rtlCol="0" anchor="ctr"/>
          <a:lstStyle/>
          <a:p>
            <a:pPr marL="0" indent="0" algn="l">
              <a:buNone/>
            </a:pPr>
            <a:r>
              <a:rPr lang="en-US" sz="1200" dirty="0">
                <a:solidFill>
                  <a:srgbClr val="7F8C8D"/>
                </a:solidFill>
                <a:latin typeface="Calibri" pitchFamily="34" charset="0"/>
                <a:ea typeface="Calibri" pitchFamily="34" charset="-122"/>
                <a:cs typeface="Calibri" pitchFamily="34" charset="-120"/>
              </a:rPr>
              <a:t>Understanding &amp; Completing Our Required Documents</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C3E50"/>
        </a:solidFill>
        <a:effectLst/>
      </p:bgPr>
    </p:bg>
    <p:spTree>
      <p:nvGrpSpPr>
        <p:cNvPr id="1" name=""/>
        <p:cNvGrpSpPr/>
        <p:nvPr/>
      </p:nvGrpSpPr>
      <p:grpSpPr>
        <a:xfrm>
          <a:off x="0" y="0"/>
          <a:ext cx="0" cy="0"/>
          <a:chOff x="0" y="0"/>
          <a:chExt cx="0" cy="0"/>
        </a:xfrm>
      </p:grpSpPr>
      <p:sp>
        <p:nvSpPr>
          <p:cNvPr id="2" name="Shape 0"/>
          <p:cNvSpPr/>
          <p:nvPr/>
        </p:nvSpPr>
        <p:spPr>
          <a:xfrm>
            <a:off x="0" y="0"/>
            <a:ext cx="9144000" cy="685800"/>
          </a:xfrm>
          <a:prstGeom prst="rect">
            <a:avLst/>
          </a:prstGeom>
          <a:solidFill>
            <a:srgbClr val="C0392B"/>
          </a:solidFill>
          <a:ln w="12700">
            <a:solidFill>
              <a:srgbClr val="C0392B"/>
            </a:solidFill>
            <a:prstDash val="solid"/>
          </a:ln>
        </p:spPr>
        <p:txBody>
          <a:bodyPr/>
          <a:lstStyle/>
          <a:p>
            <a:endParaRPr lang="en-US"/>
          </a:p>
        </p:txBody>
      </p:sp>
      <p:sp>
        <p:nvSpPr>
          <p:cNvPr id="3" name="Text 1"/>
          <p:cNvSpPr/>
          <p:nvPr/>
        </p:nvSpPr>
        <p:spPr>
          <a:xfrm>
            <a:off x="365760" y="109728"/>
            <a:ext cx="8229600" cy="457200"/>
          </a:xfrm>
          <a:prstGeom prst="rect">
            <a:avLst/>
          </a:prstGeom>
          <a:noFill/>
          <a:ln/>
        </p:spPr>
        <p:txBody>
          <a:bodyPr wrap="square" rtlCol="0" anchor="ctr"/>
          <a:lstStyle/>
          <a:p>
            <a:pPr marL="0" indent="0">
              <a:buNone/>
            </a:pPr>
            <a:r>
              <a:rPr lang="en-US" sz="1600" b="1" kern="0" spc="300" dirty="0">
                <a:solidFill>
                  <a:srgbClr val="FFFFFF"/>
                </a:solidFill>
                <a:latin typeface="Calibri" pitchFamily="34" charset="0"/>
                <a:ea typeface="Calibri" pitchFamily="34" charset="-122"/>
                <a:cs typeface="Calibri" pitchFamily="34" charset="-120"/>
              </a:rPr>
              <a:t>QUICK REFERENCE SUMMARY</a:t>
            </a:r>
            <a:endParaRPr lang="en-US" sz="1600" dirty="0"/>
          </a:p>
        </p:txBody>
      </p:sp>
      <p:sp>
        <p:nvSpPr>
          <p:cNvPr id="4" name="Text 2"/>
          <p:cNvSpPr/>
          <p:nvPr/>
        </p:nvSpPr>
        <p:spPr>
          <a:xfrm>
            <a:off x="365760" y="822960"/>
            <a:ext cx="8412480" cy="502920"/>
          </a:xfrm>
          <a:prstGeom prst="rect">
            <a:avLst/>
          </a:prstGeom>
          <a:noFill/>
          <a:ln/>
        </p:spPr>
        <p:txBody>
          <a:bodyPr wrap="square" rtlCol="0" anchor="ctr"/>
          <a:lstStyle/>
          <a:p>
            <a:pPr marL="0" indent="0">
              <a:buNone/>
            </a:pPr>
            <a:r>
              <a:rPr lang="en-US" sz="2200" b="1" dirty="0">
                <a:solidFill>
                  <a:srgbClr val="FFFFFF"/>
                </a:solidFill>
                <a:latin typeface="Georgia" pitchFamily="34" charset="0"/>
                <a:ea typeface="Georgia" pitchFamily="34" charset="-122"/>
                <a:cs typeface="Georgia" pitchFamily="34" charset="-120"/>
              </a:rPr>
              <a:t>At-a-Glance: All 6 Internal Forms</a:t>
            </a:r>
            <a:endParaRPr lang="en-US" sz="2200" dirty="0"/>
          </a:p>
        </p:txBody>
      </p:sp>
      <p:graphicFrame>
        <p:nvGraphicFramePr>
          <p:cNvPr id="11" name="Table 0"/>
          <p:cNvGraphicFramePr>
            <a:graphicFrameLocks noGrp="1"/>
          </p:cNvGraphicFramePr>
          <p:nvPr>
            <p:extLst>
              <p:ext uri="{D42A27DB-BD31-4B8C-83A1-F6EECF244321}">
                <p14:modId xmlns:p14="http://schemas.microsoft.com/office/powerpoint/2010/main" val="1579011935"/>
              </p:ext>
            </p:extLst>
          </p:nvPr>
        </p:nvGraphicFramePr>
        <p:xfrm>
          <a:off x="274320" y="1463040"/>
          <a:ext cx="8869680" cy="3383282"/>
        </p:xfrm>
        <a:graphic>
          <a:graphicData uri="http://schemas.openxmlformats.org/drawingml/2006/table">
            <a:tbl>
              <a:tblPr/>
              <a:tblGrid>
                <a:gridCol w="36576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926080">
                  <a:extLst>
                    <a:ext uri="{9D8B030D-6E8A-4147-A177-3AD203B41FA5}">
                      <a16:colId xmlns:a16="http://schemas.microsoft.com/office/drawing/2014/main" val="20003"/>
                    </a:ext>
                  </a:extLst>
                </a:gridCol>
              </a:tblGrid>
              <a:tr h="483326">
                <a:tc>
                  <a:txBody>
                    <a:bodyPr/>
                    <a:lstStyle/>
                    <a:p>
                      <a:pPr marL="0" indent="0" algn="ctr">
                        <a:buNone/>
                      </a:pPr>
                      <a:r>
                        <a:rPr lang="en-US" sz="1100" b="1" dirty="0">
                          <a:solidFill>
                            <a:srgbClr val="FFFFFF"/>
                          </a:solidFill>
                        </a:rPr>
                        <a:t>#</a:t>
                      </a:r>
                      <a:endParaRPr lang="en-US" sz="11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C0392B"/>
                    </a:solidFill>
                  </a:tcPr>
                </a:tc>
                <a:tc>
                  <a:txBody>
                    <a:bodyPr/>
                    <a:lstStyle/>
                    <a:p>
                      <a:pPr marL="0" indent="0" algn="l">
                        <a:buNone/>
                      </a:pPr>
                      <a:r>
                        <a:rPr lang="en-US" sz="1100" b="1" dirty="0">
                          <a:solidFill>
                            <a:srgbClr val="FFFFFF"/>
                          </a:solidFill>
                        </a:rPr>
                        <a:t>Form Name</a:t>
                      </a:r>
                      <a:endParaRPr lang="en-US" sz="11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C0392B"/>
                    </a:solidFill>
                  </a:tcPr>
                </a:tc>
                <a:tc>
                  <a:txBody>
                    <a:bodyPr/>
                    <a:lstStyle/>
                    <a:p>
                      <a:pPr marL="0" indent="0" algn="l">
                        <a:buNone/>
                      </a:pPr>
                      <a:r>
                        <a:rPr lang="en-US" sz="1100" b="1" dirty="0">
                          <a:solidFill>
                            <a:srgbClr val="FFFFFF"/>
                          </a:solidFill>
                        </a:rPr>
                        <a:t>Who Signs</a:t>
                      </a:r>
                      <a:endParaRPr lang="en-US" sz="11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C0392B"/>
                    </a:solidFill>
                  </a:tcPr>
                </a:tc>
                <a:tc>
                  <a:txBody>
                    <a:bodyPr/>
                    <a:lstStyle/>
                    <a:p>
                      <a:pPr marL="0" indent="0" algn="l">
                        <a:buNone/>
                      </a:pPr>
                      <a:r>
                        <a:rPr lang="en-US" sz="1100" b="1" dirty="0">
                          <a:solidFill>
                            <a:srgbClr val="FFFFFF"/>
                          </a:solidFill>
                        </a:rPr>
                        <a:t>When Used</a:t>
                      </a:r>
                      <a:endParaRPr lang="en-US" sz="11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C0392B"/>
                    </a:solidFill>
                  </a:tcPr>
                </a:tc>
                <a:extLst>
                  <a:ext uri="{0D108BD9-81ED-4DB2-BD59-A6C34878D82A}">
                    <a16:rowId xmlns:a16="http://schemas.microsoft.com/office/drawing/2014/main" val="10000"/>
                  </a:ext>
                </a:extLst>
              </a:tr>
              <a:tr h="483326">
                <a:tc>
                  <a:txBody>
                    <a:bodyPr/>
                    <a:lstStyle/>
                    <a:p>
                      <a:pPr marL="0" indent="0" algn="ctr">
                        <a:buNone/>
                      </a:pPr>
                      <a:r>
                        <a:rPr lang="en-US" sz="1000" dirty="0">
                          <a:solidFill>
                            <a:srgbClr val="BFC9CA"/>
                          </a:solidFill>
                        </a:rPr>
                        <a:t>01</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Pending Information Sheet</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Client + Agent</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Always – when info is missing</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extLst>
                  <a:ext uri="{0D108BD9-81ED-4DB2-BD59-A6C34878D82A}">
                    <a16:rowId xmlns:a16="http://schemas.microsoft.com/office/drawing/2014/main" val="10001"/>
                  </a:ext>
                </a:extLst>
              </a:tr>
              <a:tr h="483326">
                <a:tc>
                  <a:txBody>
                    <a:bodyPr/>
                    <a:lstStyle/>
                    <a:p>
                      <a:pPr marL="0" indent="0" algn="ctr">
                        <a:buNone/>
                      </a:pPr>
                      <a:r>
                        <a:rPr lang="en-US" sz="1000" dirty="0">
                          <a:solidFill>
                            <a:srgbClr val="FFFFFF"/>
                          </a:solidFill>
                        </a:rPr>
                        <a:t>02</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Broker Fee Disclosure</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Client (initials) + Agent</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Always – discloses total fee</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extLst>
                  <a:ext uri="{0D108BD9-81ED-4DB2-BD59-A6C34878D82A}">
                    <a16:rowId xmlns:a16="http://schemas.microsoft.com/office/drawing/2014/main" val="10002"/>
                  </a:ext>
                </a:extLst>
              </a:tr>
              <a:tr h="483326">
                <a:tc>
                  <a:txBody>
                    <a:bodyPr/>
                    <a:lstStyle/>
                    <a:p>
                      <a:pPr marL="0" indent="0" algn="ctr">
                        <a:buNone/>
                      </a:pPr>
                      <a:r>
                        <a:rPr lang="en-US" sz="1000" dirty="0">
                          <a:solidFill>
                            <a:srgbClr val="BFC9CA"/>
                          </a:solidFill>
                        </a:rPr>
                        <a:t>03</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Uber &amp; Lyft Exclusion</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Client only</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Always – excludes rideshare/delivery</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extLst>
                  <a:ext uri="{0D108BD9-81ED-4DB2-BD59-A6C34878D82A}">
                    <a16:rowId xmlns:a16="http://schemas.microsoft.com/office/drawing/2014/main" val="10003"/>
                  </a:ext>
                </a:extLst>
              </a:tr>
              <a:tr h="483326">
                <a:tc>
                  <a:txBody>
                    <a:bodyPr/>
                    <a:lstStyle/>
                    <a:p>
                      <a:pPr marL="0" indent="0" algn="ctr">
                        <a:buNone/>
                      </a:pPr>
                      <a:r>
                        <a:rPr lang="en-US" sz="1000" dirty="0">
                          <a:solidFill>
                            <a:srgbClr val="FFFFFF"/>
                          </a:solidFill>
                        </a:rPr>
                        <a:t>04</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Household Member Form</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Client (initials x5)</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Always – disclose all members</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extLst>
                  <a:ext uri="{0D108BD9-81ED-4DB2-BD59-A6C34878D82A}">
                    <a16:rowId xmlns:a16="http://schemas.microsoft.com/office/drawing/2014/main" val="10004"/>
                  </a:ext>
                </a:extLst>
              </a:tr>
              <a:tr h="483326">
                <a:tc>
                  <a:txBody>
                    <a:bodyPr/>
                    <a:lstStyle/>
                    <a:p>
                      <a:pPr marL="0" indent="0" algn="ctr">
                        <a:buNone/>
                      </a:pPr>
                      <a:r>
                        <a:rPr lang="en-US" sz="1000" dirty="0">
                          <a:solidFill>
                            <a:srgbClr val="BFC9CA"/>
                          </a:solidFill>
                        </a:rPr>
                        <a:t>05</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Agent Advice</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Client (x2) + Agent</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tc>
                  <a:txBody>
                    <a:bodyPr/>
                    <a:lstStyle/>
                    <a:p>
                      <a:pPr marL="0" indent="0" algn="l">
                        <a:buNone/>
                      </a:pPr>
                      <a:r>
                        <a:rPr lang="en-US" sz="1000" dirty="0">
                          <a:solidFill>
                            <a:srgbClr val="BFC9CA"/>
                          </a:solidFill>
                        </a:rPr>
                        <a:t>Always – documents coverage choices</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2C3E50"/>
                    </a:solidFill>
                  </a:tcPr>
                </a:tc>
                <a:extLst>
                  <a:ext uri="{0D108BD9-81ED-4DB2-BD59-A6C34878D82A}">
                    <a16:rowId xmlns:a16="http://schemas.microsoft.com/office/drawing/2014/main" val="10005"/>
                  </a:ext>
                </a:extLst>
              </a:tr>
              <a:tr h="483326">
                <a:tc>
                  <a:txBody>
                    <a:bodyPr/>
                    <a:lstStyle/>
                    <a:p>
                      <a:pPr marL="0" indent="0" algn="ctr">
                        <a:buNone/>
                      </a:pPr>
                      <a:r>
                        <a:rPr lang="en-US" sz="1000" dirty="0">
                          <a:solidFill>
                            <a:srgbClr val="FFFFFF"/>
                          </a:solidFill>
                        </a:rPr>
                        <a:t>06</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Promissory Note</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Client + 2 initials + Witness</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tc>
                  <a:txBody>
                    <a:bodyPr/>
                    <a:lstStyle/>
                    <a:p>
                      <a:pPr marL="0" indent="0" algn="l">
                        <a:buNone/>
                      </a:pPr>
                      <a:r>
                        <a:rPr lang="en-US" sz="1000" dirty="0">
                          <a:solidFill>
                            <a:srgbClr val="FFFFFF"/>
                          </a:solidFill>
                        </a:rPr>
                        <a:t>Only if balance is owed</a:t>
                      </a:r>
                      <a:endParaRPr lang="en-US" sz="1000" dirty="0"/>
                    </a:p>
                  </a:txBody>
                  <a:tcPr>
                    <a:lnL w="12700" cap="flat" cmpd="sng" algn="ctr">
                      <a:solidFill>
                        <a:srgbClr val="4A6278"/>
                      </a:solidFill>
                      <a:prstDash val="solid"/>
                      <a:round/>
                      <a:headEnd type="none" w="med" len="med"/>
                      <a:tailEnd type="none" w="med" len="med"/>
                    </a:lnL>
                    <a:lnR w="12700" cap="flat" cmpd="sng" algn="ctr">
                      <a:solidFill>
                        <a:srgbClr val="4A6278"/>
                      </a:solidFill>
                      <a:prstDash val="solid"/>
                      <a:round/>
                      <a:headEnd type="none" w="med" len="med"/>
                      <a:tailEnd type="none" w="med" len="med"/>
                    </a:lnR>
                    <a:lnT w="12700" cap="flat" cmpd="sng" algn="ctr">
                      <a:solidFill>
                        <a:srgbClr val="4A6278"/>
                      </a:solidFill>
                      <a:prstDash val="solid"/>
                      <a:round/>
                      <a:headEnd type="none" w="med" len="med"/>
                      <a:tailEnd type="none" w="med" len="med"/>
                    </a:lnT>
                    <a:lnB w="12700" cap="flat" cmpd="sng" algn="ctr">
                      <a:solidFill>
                        <a:srgbClr val="4A6278"/>
                      </a:solidFill>
                      <a:prstDash val="solid"/>
                      <a:round/>
                      <a:headEnd type="none" w="med" len="med"/>
                      <a:tailEnd type="none" w="med" len="med"/>
                    </a:lnB>
                    <a:solidFill>
                      <a:srgbClr val="3D5166"/>
                    </a:solidFill>
                  </a:tcPr>
                </a:tc>
                <a:extLst>
                  <a:ext uri="{0D108BD9-81ED-4DB2-BD59-A6C34878D82A}">
                    <a16:rowId xmlns:a16="http://schemas.microsoft.com/office/drawing/2014/main" val="10006"/>
                  </a:ext>
                </a:extLst>
              </a:tr>
            </a:tbl>
          </a:graphicData>
        </a:graphic>
      </p:graphicFrame>
      <p:sp>
        <p:nvSpPr>
          <p:cNvPr id="6" name="Text 3"/>
          <p:cNvSpPr/>
          <p:nvPr/>
        </p:nvSpPr>
        <p:spPr>
          <a:xfrm>
            <a:off x="274320" y="4754880"/>
            <a:ext cx="8595360" cy="274320"/>
          </a:xfrm>
          <a:prstGeom prst="rect">
            <a:avLst/>
          </a:prstGeom>
          <a:noFill/>
          <a:ln/>
        </p:spPr>
        <p:txBody>
          <a:bodyPr wrap="square" rtlCol="0" anchor="ctr"/>
          <a:lstStyle/>
          <a:p>
            <a:pPr marL="0" indent="0" algn="ctr">
              <a:buNone/>
            </a:pPr>
            <a:r>
              <a:rPr lang="en-US" sz="1000" i="1" dirty="0">
                <a:solidFill>
                  <a:srgbClr val="7F8C8D"/>
                </a:solidFill>
                <a:latin typeface="Calibri" pitchFamily="34" charset="0"/>
                <a:ea typeface="Calibri" pitchFamily="34" charset="-122"/>
                <a:cs typeface="Calibri" pitchFamily="34" charset="-120"/>
              </a:rPr>
              <a:t>Questions? Contact your supervisor or call: (909) 291-4040</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640080"/>
          </a:xfrm>
          <a:prstGeom prst="rect">
            <a:avLst/>
          </a:prstGeom>
          <a:solidFill>
            <a:srgbClr val="C0392B"/>
          </a:solidFill>
          <a:ln w="12700">
            <a:solidFill>
              <a:srgbClr val="C0392B"/>
            </a:solidFill>
            <a:prstDash val="solid"/>
          </a:ln>
        </p:spPr>
        <p:txBody>
          <a:bodyPr/>
          <a:lstStyle/>
          <a:p>
            <a:endParaRPr lang="en-US"/>
          </a:p>
        </p:txBody>
      </p:sp>
      <p:sp>
        <p:nvSpPr>
          <p:cNvPr id="3" name="Text 1"/>
          <p:cNvSpPr/>
          <p:nvPr/>
        </p:nvSpPr>
        <p:spPr>
          <a:xfrm>
            <a:off x="365760" y="91440"/>
            <a:ext cx="8229600" cy="457200"/>
          </a:xfrm>
          <a:prstGeom prst="rect">
            <a:avLst/>
          </a:prstGeom>
          <a:noFill/>
          <a:ln/>
        </p:spPr>
        <p:txBody>
          <a:bodyPr wrap="square" rtlCol="0" anchor="ctr"/>
          <a:lstStyle/>
          <a:p>
            <a:pPr marL="0" indent="0">
              <a:buNone/>
            </a:pPr>
            <a:r>
              <a:rPr lang="en-US" sz="1600" b="1" dirty="0">
                <a:solidFill>
                  <a:srgbClr val="FFFFFF"/>
                </a:solidFill>
                <a:latin typeface="Calibri" pitchFamily="34" charset="0"/>
                <a:ea typeface="Calibri" pitchFamily="34" charset="-122"/>
                <a:cs typeface="Calibri" pitchFamily="34" charset="-120"/>
              </a:rPr>
              <a:t>FORMS OVERVIEW</a:t>
            </a:r>
            <a:endParaRPr lang="en-US" sz="1600" dirty="0"/>
          </a:p>
        </p:txBody>
      </p:sp>
      <p:sp>
        <p:nvSpPr>
          <p:cNvPr id="4" name="Text 2"/>
          <p:cNvSpPr/>
          <p:nvPr/>
        </p:nvSpPr>
        <p:spPr>
          <a:xfrm>
            <a:off x="365760" y="822960"/>
            <a:ext cx="8412480" cy="640080"/>
          </a:xfrm>
          <a:prstGeom prst="rect">
            <a:avLst/>
          </a:prstGeom>
          <a:noFill/>
          <a:ln/>
        </p:spPr>
        <p:txBody>
          <a:bodyPr wrap="square" rtlCol="0" anchor="ctr"/>
          <a:lstStyle/>
          <a:p>
            <a:pPr marL="0" indent="0">
              <a:buNone/>
            </a:pPr>
            <a:r>
              <a:rPr lang="en-US" sz="2600" b="1" dirty="0">
                <a:solidFill>
                  <a:srgbClr val="2C3E50"/>
                </a:solidFill>
                <a:latin typeface="Georgia" pitchFamily="34" charset="0"/>
                <a:ea typeface="Georgia" pitchFamily="34" charset="-122"/>
                <a:cs typeface="Georgia" pitchFamily="34" charset="-120"/>
              </a:rPr>
              <a:t>What We'll Cover Today</a:t>
            </a:r>
            <a:endParaRPr lang="en-US" sz="2600" dirty="0"/>
          </a:p>
        </p:txBody>
      </p:sp>
      <p:sp>
        <p:nvSpPr>
          <p:cNvPr id="5" name="Shape 3"/>
          <p:cNvSpPr/>
          <p:nvPr/>
        </p:nvSpPr>
        <p:spPr>
          <a:xfrm>
            <a:off x="274320" y="1645920"/>
            <a:ext cx="4114800" cy="777240"/>
          </a:xfrm>
          <a:prstGeom prst="rect">
            <a:avLst/>
          </a:prstGeom>
          <a:solidFill>
            <a:srgbClr val="FADBD8"/>
          </a:solidFill>
          <a:ln w="12700">
            <a:solidFill>
              <a:srgbClr val="E8BFBD"/>
            </a:solidFill>
            <a:prstDash val="solid"/>
          </a:ln>
          <a:effectLst>
            <a:outerShdw blurRad="50800" dist="25400" dir="8100000" algn="bl" rotWithShape="0">
              <a:srgbClr val="000000">
                <a:alpha val="8000"/>
              </a:srgbClr>
            </a:outerShdw>
          </a:effectLst>
        </p:spPr>
        <p:txBody>
          <a:bodyPr/>
          <a:lstStyle/>
          <a:p>
            <a:endParaRPr lang="en-US"/>
          </a:p>
        </p:txBody>
      </p:sp>
      <p:sp>
        <p:nvSpPr>
          <p:cNvPr id="6" name="Shape 4"/>
          <p:cNvSpPr/>
          <p:nvPr/>
        </p:nvSpPr>
        <p:spPr>
          <a:xfrm>
            <a:off x="274320" y="1645920"/>
            <a:ext cx="502920" cy="777240"/>
          </a:xfrm>
          <a:prstGeom prst="rect">
            <a:avLst/>
          </a:prstGeom>
          <a:solidFill>
            <a:srgbClr val="C0392B"/>
          </a:solidFill>
          <a:ln w="12700">
            <a:solidFill>
              <a:srgbClr val="C0392B"/>
            </a:solidFill>
            <a:prstDash val="solid"/>
          </a:ln>
        </p:spPr>
        <p:txBody>
          <a:bodyPr/>
          <a:lstStyle/>
          <a:p>
            <a:endParaRPr lang="en-US"/>
          </a:p>
        </p:txBody>
      </p:sp>
      <p:sp>
        <p:nvSpPr>
          <p:cNvPr id="7" name="Text 5"/>
          <p:cNvSpPr/>
          <p:nvPr/>
        </p:nvSpPr>
        <p:spPr>
          <a:xfrm>
            <a:off x="274320" y="178308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01</a:t>
            </a:r>
            <a:endParaRPr lang="en-US" sz="1400" dirty="0"/>
          </a:p>
        </p:txBody>
      </p:sp>
      <p:sp>
        <p:nvSpPr>
          <p:cNvPr id="8" name="Text 6"/>
          <p:cNvSpPr/>
          <p:nvPr/>
        </p:nvSpPr>
        <p:spPr>
          <a:xfrm>
            <a:off x="868680" y="169164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Pending Information Sheet</a:t>
            </a:r>
            <a:endParaRPr lang="en-US" sz="1200" dirty="0"/>
          </a:p>
        </p:txBody>
      </p:sp>
      <p:sp>
        <p:nvSpPr>
          <p:cNvPr id="9" name="Text 7"/>
          <p:cNvSpPr/>
          <p:nvPr/>
        </p:nvSpPr>
        <p:spPr>
          <a:xfrm>
            <a:off x="868680" y="202996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Track missing client documents</a:t>
            </a:r>
            <a:endParaRPr lang="en-US" sz="1000" dirty="0"/>
          </a:p>
        </p:txBody>
      </p:sp>
      <p:sp>
        <p:nvSpPr>
          <p:cNvPr id="10" name="Shape 8"/>
          <p:cNvSpPr/>
          <p:nvPr/>
        </p:nvSpPr>
        <p:spPr>
          <a:xfrm>
            <a:off x="4754880" y="1645920"/>
            <a:ext cx="4114800" cy="777240"/>
          </a:xfrm>
          <a:prstGeom prst="rect">
            <a:avLst/>
          </a:prstGeom>
          <a:solidFill>
            <a:srgbClr val="EBF5FB"/>
          </a:solidFill>
          <a:ln w="12700">
            <a:solidFill>
              <a:srgbClr val="AED6F1"/>
            </a:solidFill>
            <a:prstDash val="solid"/>
          </a:ln>
          <a:effectLst>
            <a:outerShdw blurRad="50800" dist="25400" dir="8100000" algn="bl" rotWithShape="0">
              <a:srgbClr val="000000">
                <a:alpha val="8000"/>
              </a:srgbClr>
            </a:outerShdw>
          </a:effectLst>
        </p:spPr>
        <p:txBody>
          <a:bodyPr/>
          <a:lstStyle/>
          <a:p>
            <a:endParaRPr lang="en-US"/>
          </a:p>
        </p:txBody>
      </p:sp>
      <p:sp>
        <p:nvSpPr>
          <p:cNvPr id="11" name="Shape 9"/>
          <p:cNvSpPr/>
          <p:nvPr/>
        </p:nvSpPr>
        <p:spPr>
          <a:xfrm>
            <a:off x="4754880" y="1645920"/>
            <a:ext cx="502920" cy="777240"/>
          </a:xfrm>
          <a:prstGeom prst="rect">
            <a:avLst/>
          </a:prstGeom>
          <a:solidFill>
            <a:srgbClr val="2980B9"/>
          </a:solidFill>
          <a:ln w="12700">
            <a:solidFill>
              <a:srgbClr val="2980B9"/>
            </a:solidFill>
            <a:prstDash val="solid"/>
          </a:ln>
        </p:spPr>
        <p:txBody>
          <a:bodyPr/>
          <a:lstStyle/>
          <a:p>
            <a:endParaRPr lang="en-US"/>
          </a:p>
        </p:txBody>
      </p:sp>
      <p:sp>
        <p:nvSpPr>
          <p:cNvPr id="12" name="Text 10"/>
          <p:cNvSpPr/>
          <p:nvPr/>
        </p:nvSpPr>
        <p:spPr>
          <a:xfrm>
            <a:off x="4754880" y="178308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02</a:t>
            </a:r>
            <a:endParaRPr lang="en-US" sz="1400" dirty="0"/>
          </a:p>
        </p:txBody>
      </p:sp>
      <p:sp>
        <p:nvSpPr>
          <p:cNvPr id="13" name="Text 11"/>
          <p:cNvSpPr/>
          <p:nvPr/>
        </p:nvSpPr>
        <p:spPr>
          <a:xfrm>
            <a:off x="5349240" y="169164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Broker Fee Disclosure</a:t>
            </a:r>
            <a:endParaRPr lang="en-US" sz="1200" dirty="0"/>
          </a:p>
        </p:txBody>
      </p:sp>
      <p:sp>
        <p:nvSpPr>
          <p:cNvPr id="14" name="Text 12"/>
          <p:cNvSpPr/>
          <p:nvPr/>
        </p:nvSpPr>
        <p:spPr>
          <a:xfrm>
            <a:off x="5349240" y="202996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Disclose total fees charged</a:t>
            </a:r>
            <a:endParaRPr lang="en-US" sz="1000" dirty="0"/>
          </a:p>
        </p:txBody>
      </p:sp>
      <p:sp>
        <p:nvSpPr>
          <p:cNvPr id="15" name="Shape 13"/>
          <p:cNvSpPr/>
          <p:nvPr/>
        </p:nvSpPr>
        <p:spPr>
          <a:xfrm>
            <a:off x="274320" y="2651760"/>
            <a:ext cx="4114800" cy="777240"/>
          </a:xfrm>
          <a:prstGeom prst="rect">
            <a:avLst/>
          </a:prstGeom>
          <a:solidFill>
            <a:srgbClr val="FADBD8"/>
          </a:solidFill>
          <a:ln w="12700">
            <a:solidFill>
              <a:srgbClr val="E8BFBD"/>
            </a:solidFill>
            <a:prstDash val="solid"/>
          </a:ln>
          <a:effectLst>
            <a:outerShdw blurRad="50800" dist="25400" dir="8100000" algn="bl" rotWithShape="0">
              <a:srgbClr val="000000">
                <a:alpha val="8000"/>
              </a:srgbClr>
            </a:outerShdw>
          </a:effectLst>
        </p:spPr>
        <p:txBody>
          <a:bodyPr/>
          <a:lstStyle/>
          <a:p>
            <a:endParaRPr lang="en-US"/>
          </a:p>
        </p:txBody>
      </p:sp>
      <p:sp>
        <p:nvSpPr>
          <p:cNvPr id="16" name="Shape 14"/>
          <p:cNvSpPr/>
          <p:nvPr/>
        </p:nvSpPr>
        <p:spPr>
          <a:xfrm>
            <a:off x="274320" y="2651760"/>
            <a:ext cx="502920" cy="777240"/>
          </a:xfrm>
          <a:prstGeom prst="rect">
            <a:avLst/>
          </a:prstGeom>
          <a:solidFill>
            <a:srgbClr val="C0392B"/>
          </a:solidFill>
          <a:ln w="12700">
            <a:solidFill>
              <a:srgbClr val="C0392B"/>
            </a:solidFill>
            <a:prstDash val="solid"/>
          </a:ln>
        </p:spPr>
        <p:txBody>
          <a:bodyPr/>
          <a:lstStyle/>
          <a:p>
            <a:endParaRPr lang="en-US"/>
          </a:p>
        </p:txBody>
      </p:sp>
      <p:sp>
        <p:nvSpPr>
          <p:cNvPr id="17" name="Text 15"/>
          <p:cNvSpPr/>
          <p:nvPr/>
        </p:nvSpPr>
        <p:spPr>
          <a:xfrm>
            <a:off x="274320" y="278892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03</a:t>
            </a:r>
            <a:endParaRPr lang="en-US" sz="1400" dirty="0"/>
          </a:p>
        </p:txBody>
      </p:sp>
      <p:sp>
        <p:nvSpPr>
          <p:cNvPr id="18" name="Text 16"/>
          <p:cNvSpPr/>
          <p:nvPr/>
        </p:nvSpPr>
        <p:spPr>
          <a:xfrm>
            <a:off x="868680" y="269748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Uber &amp; Lyft Exclusion</a:t>
            </a:r>
            <a:endParaRPr lang="en-US" sz="1200" dirty="0"/>
          </a:p>
        </p:txBody>
      </p:sp>
      <p:sp>
        <p:nvSpPr>
          <p:cNvPr id="19" name="Text 17"/>
          <p:cNvSpPr/>
          <p:nvPr/>
        </p:nvSpPr>
        <p:spPr>
          <a:xfrm>
            <a:off x="868680" y="303580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Exclude rideshare/delivery use</a:t>
            </a:r>
            <a:endParaRPr lang="en-US" sz="1000" dirty="0"/>
          </a:p>
        </p:txBody>
      </p:sp>
      <p:sp>
        <p:nvSpPr>
          <p:cNvPr id="20" name="Shape 18"/>
          <p:cNvSpPr/>
          <p:nvPr/>
        </p:nvSpPr>
        <p:spPr>
          <a:xfrm>
            <a:off x="4754880" y="2651760"/>
            <a:ext cx="4114800" cy="777240"/>
          </a:xfrm>
          <a:prstGeom prst="rect">
            <a:avLst/>
          </a:prstGeom>
          <a:solidFill>
            <a:srgbClr val="EBF5FB"/>
          </a:solidFill>
          <a:ln w="12700">
            <a:solidFill>
              <a:srgbClr val="AED6F1"/>
            </a:solidFill>
            <a:prstDash val="solid"/>
          </a:ln>
          <a:effectLst>
            <a:outerShdw blurRad="50800" dist="25400" dir="8100000" algn="bl" rotWithShape="0">
              <a:srgbClr val="000000">
                <a:alpha val="8000"/>
              </a:srgbClr>
            </a:outerShdw>
          </a:effectLst>
        </p:spPr>
        <p:txBody>
          <a:bodyPr/>
          <a:lstStyle/>
          <a:p>
            <a:endParaRPr lang="en-US"/>
          </a:p>
        </p:txBody>
      </p:sp>
      <p:sp>
        <p:nvSpPr>
          <p:cNvPr id="21" name="Shape 19"/>
          <p:cNvSpPr/>
          <p:nvPr/>
        </p:nvSpPr>
        <p:spPr>
          <a:xfrm>
            <a:off x="4754880" y="2651760"/>
            <a:ext cx="502920" cy="777240"/>
          </a:xfrm>
          <a:prstGeom prst="rect">
            <a:avLst/>
          </a:prstGeom>
          <a:solidFill>
            <a:srgbClr val="2980B9"/>
          </a:solidFill>
          <a:ln w="12700">
            <a:solidFill>
              <a:srgbClr val="2980B9"/>
            </a:solidFill>
            <a:prstDash val="solid"/>
          </a:ln>
        </p:spPr>
        <p:txBody>
          <a:bodyPr/>
          <a:lstStyle/>
          <a:p>
            <a:endParaRPr lang="en-US"/>
          </a:p>
        </p:txBody>
      </p:sp>
      <p:sp>
        <p:nvSpPr>
          <p:cNvPr id="22" name="Text 20"/>
          <p:cNvSpPr/>
          <p:nvPr/>
        </p:nvSpPr>
        <p:spPr>
          <a:xfrm>
            <a:off x="4754880" y="278892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04</a:t>
            </a:r>
            <a:endParaRPr lang="en-US" sz="1400" dirty="0"/>
          </a:p>
        </p:txBody>
      </p:sp>
      <p:sp>
        <p:nvSpPr>
          <p:cNvPr id="23" name="Text 21"/>
          <p:cNvSpPr/>
          <p:nvPr/>
        </p:nvSpPr>
        <p:spPr>
          <a:xfrm>
            <a:off x="5349240" y="269748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Household Member Form</a:t>
            </a:r>
            <a:endParaRPr lang="en-US" sz="1200" dirty="0"/>
          </a:p>
        </p:txBody>
      </p:sp>
      <p:sp>
        <p:nvSpPr>
          <p:cNvPr id="24" name="Text 22"/>
          <p:cNvSpPr/>
          <p:nvPr/>
        </p:nvSpPr>
        <p:spPr>
          <a:xfrm>
            <a:off x="5349240" y="303580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Disclose all household members</a:t>
            </a:r>
            <a:endParaRPr lang="en-US" sz="1000" dirty="0"/>
          </a:p>
        </p:txBody>
      </p:sp>
      <p:sp>
        <p:nvSpPr>
          <p:cNvPr id="25" name="Shape 23"/>
          <p:cNvSpPr/>
          <p:nvPr/>
        </p:nvSpPr>
        <p:spPr>
          <a:xfrm>
            <a:off x="274320" y="3657600"/>
            <a:ext cx="4114800" cy="777240"/>
          </a:xfrm>
          <a:prstGeom prst="rect">
            <a:avLst/>
          </a:prstGeom>
          <a:solidFill>
            <a:srgbClr val="FADBD8"/>
          </a:solidFill>
          <a:ln w="12700">
            <a:solidFill>
              <a:srgbClr val="E8BFBD"/>
            </a:solidFill>
            <a:prstDash val="solid"/>
          </a:ln>
          <a:effectLst>
            <a:outerShdw blurRad="50800" dist="25400" dir="8100000" algn="bl" rotWithShape="0">
              <a:srgbClr val="000000">
                <a:alpha val="8000"/>
              </a:srgbClr>
            </a:outerShdw>
          </a:effectLst>
        </p:spPr>
        <p:txBody>
          <a:bodyPr/>
          <a:lstStyle/>
          <a:p>
            <a:endParaRPr lang="en-US"/>
          </a:p>
        </p:txBody>
      </p:sp>
      <p:sp>
        <p:nvSpPr>
          <p:cNvPr id="26" name="Shape 24"/>
          <p:cNvSpPr/>
          <p:nvPr/>
        </p:nvSpPr>
        <p:spPr>
          <a:xfrm>
            <a:off x="274320" y="3657600"/>
            <a:ext cx="502920" cy="777240"/>
          </a:xfrm>
          <a:prstGeom prst="rect">
            <a:avLst/>
          </a:prstGeom>
          <a:solidFill>
            <a:srgbClr val="C0392B"/>
          </a:solidFill>
          <a:ln w="12700">
            <a:solidFill>
              <a:srgbClr val="C0392B"/>
            </a:solidFill>
            <a:prstDash val="solid"/>
          </a:ln>
        </p:spPr>
        <p:txBody>
          <a:bodyPr/>
          <a:lstStyle/>
          <a:p>
            <a:endParaRPr lang="en-US"/>
          </a:p>
        </p:txBody>
      </p:sp>
      <p:sp>
        <p:nvSpPr>
          <p:cNvPr id="27" name="Text 25"/>
          <p:cNvSpPr/>
          <p:nvPr/>
        </p:nvSpPr>
        <p:spPr>
          <a:xfrm>
            <a:off x="274320" y="379476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05</a:t>
            </a:r>
            <a:endParaRPr lang="en-US" sz="1400" dirty="0"/>
          </a:p>
        </p:txBody>
      </p:sp>
      <p:sp>
        <p:nvSpPr>
          <p:cNvPr id="28" name="Text 26"/>
          <p:cNvSpPr/>
          <p:nvPr/>
        </p:nvSpPr>
        <p:spPr>
          <a:xfrm>
            <a:off x="868680" y="370332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Agent Advice</a:t>
            </a:r>
            <a:endParaRPr lang="en-US" sz="1200" dirty="0"/>
          </a:p>
        </p:txBody>
      </p:sp>
      <p:sp>
        <p:nvSpPr>
          <p:cNvPr id="29" name="Text 27"/>
          <p:cNvSpPr/>
          <p:nvPr/>
        </p:nvSpPr>
        <p:spPr>
          <a:xfrm>
            <a:off x="868680" y="404164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Policy recommendations &amp; coverage</a:t>
            </a:r>
            <a:endParaRPr lang="en-US" sz="1000" dirty="0"/>
          </a:p>
        </p:txBody>
      </p:sp>
      <p:sp>
        <p:nvSpPr>
          <p:cNvPr id="30" name="Shape 28"/>
          <p:cNvSpPr/>
          <p:nvPr/>
        </p:nvSpPr>
        <p:spPr>
          <a:xfrm>
            <a:off x="4754880" y="3657600"/>
            <a:ext cx="4114800" cy="777240"/>
          </a:xfrm>
          <a:prstGeom prst="rect">
            <a:avLst/>
          </a:prstGeom>
          <a:solidFill>
            <a:srgbClr val="EBF5FB"/>
          </a:solidFill>
          <a:ln w="12700">
            <a:solidFill>
              <a:srgbClr val="AED6F1"/>
            </a:solidFill>
            <a:prstDash val="solid"/>
          </a:ln>
          <a:effectLst>
            <a:outerShdw blurRad="50800" dist="25400" dir="8100000" algn="bl" rotWithShape="0">
              <a:srgbClr val="000000">
                <a:alpha val="8000"/>
              </a:srgbClr>
            </a:outerShdw>
          </a:effectLst>
        </p:spPr>
        <p:txBody>
          <a:bodyPr/>
          <a:lstStyle/>
          <a:p>
            <a:endParaRPr lang="en-US"/>
          </a:p>
        </p:txBody>
      </p:sp>
      <p:sp>
        <p:nvSpPr>
          <p:cNvPr id="31" name="Shape 29"/>
          <p:cNvSpPr/>
          <p:nvPr/>
        </p:nvSpPr>
        <p:spPr>
          <a:xfrm>
            <a:off x="4754880" y="3657600"/>
            <a:ext cx="502920" cy="777240"/>
          </a:xfrm>
          <a:prstGeom prst="rect">
            <a:avLst/>
          </a:prstGeom>
          <a:solidFill>
            <a:srgbClr val="2980B9"/>
          </a:solidFill>
          <a:ln w="12700">
            <a:solidFill>
              <a:srgbClr val="2980B9"/>
            </a:solidFill>
            <a:prstDash val="solid"/>
          </a:ln>
        </p:spPr>
        <p:txBody>
          <a:bodyPr/>
          <a:lstStyle/>
          <a:p>
            <a:endParaRPr lang="en-US"/>
          </a:p>
        </p:txBody>
      </p:sp>
      <p:sp>
        <p:nvSpPr>
          <p:cNvPr id="32" name="Text 30"/>
          <p:cNvSpPr/>
          <p:nvPr/>
        </p:nvSpPr>
        <p:spPr>
          <a:xfrm>
            <a:off x="4754880" y="3794760"/>
            <a:ext cx="502920" cy="50292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06</a:t>
            </a:r>
            <a:endParaRPr lang="en-US" sz="1400" dirty="0"/>
          </a:p>
        </p:txBody>
      </p:sp>
      <p:sp>
        <p:nvSpPr>
          <p:cNvPr id="33" name="Text 31"/>
          <p:cNvSpPr/>
          <p:nvPr/>
        </p:nvSpPr>
        <p:spPr>
          <a:xfrm>
            <a:off x="5349240" y="3703320"/>
            <a:ext cx="3429000" cy="320040"/>
          </a:xfrm>
          <a:prstGeom prst="rect">
            <a:avLst/>
          </a:prstGeom>
          <a:noFill/>
          <a:ln/>
        </p:spPr>
        <p:txBody>
          <a:bodyPr wrap="square" rtlCol="0" anchor="ctr"/>
          <a:lstStyle/>
          <a:p>
            <a:pPr marL="0" indent="0">
              <a:buNone/>
            </a:pPr>
            <a:r>
              <a:rPr lang="en-US" sz="1200" b="1" dirty="0">
                <a:solidFill>
                  <a:srgbClr val="2C3E50"/>
                </a:solidFill>
                <a:latin typeface="Calibri" pitchFamily="34" charset="0"/>
                <a:ea typeface="Calibri" pitchFamily="34" charset="-122"/>
                <a:cs typeface="Calibri" pitchFamily="34" charset="-120"/>
              </a:rPr>
              <a:t>Promissory Note</a:t>
            </a:r>
            <a:endParaRPr lang="en-US" sz="1200" dirty="0"/>
          </a:p>
        </p:txBody>
      </p:sp>
      <p:sp>
        <p:nvSpPr>
          <p:cNvPr id="34" name="Text 32"/>
          <p:cNvSpPr/>
          <p:nvPr/>
        </p:nvSpPr>
        <p:spPr>
          <a:xfrm>
            <a:off x="5349240" y="4041648"/>
            <a:ext cx="3429000" cy="320040"/>
          </a:xfrm>
          <a:prstGeom prst="rect">
            <a:avLst/>
          </a:prstGeom>
          <a:noFill/>
          <a:ln/>
        </p:spPr>
        <p:txBody>
          <a:bodyPr wrap="square" rtlCol="0" anchor="ctr"/>
          <a:lstStyle/>
          <a:p>
            <a:pPr marL="0" indent="0">
              <a:buNone/>
            </a:pPr>
            <a:r>
              <a:rPr lang="en-US" sz="1000" dirty="0">
                <a:solidFill>
                  <a:srgbClr val="7F8C8D"/>
                </a:solidFill>
                <a:latin typeface="Calibri" pitchFamily="34" charset="0"/>
                <a:ea typeface="Calibri" pitchFamily="34" charset="-122"/>
                <a:cs typeface="Calibri" pitchFamily="34" charset="-120"/>
              </a:rPr>
              <a:t>When a balance is owed (if applicable)</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9">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2C3E50"/>
          </a:solidFill>
          <a:ln w="12700">
            <a:solidFill>
              <a:srgbClr val="2C3E50"/>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1C40F"/>
          </a:solidFill>
          <a:ln w="12700">
            <a:solidFill>
              <a:srgbClr val="F1C40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600" b="1" dirty="0">
                <a:solidFill>
                  <a:srgbClr val="2C3E50"/>
                </a:solidFill>
                <a:latin typeface="Calibri" pitchFamily="34" charset="0"/>
                <a:ea typeface="Calibri" pitchFamily="34" charset="-122"/>
                <a:cs typeface="Calibri" pitchFamily="34" charset="-120"/>
              </a:rPr>
              <a:t>$</a:t>
            </a:r>
            <a:endParaRPr lang="en-US" sz="1600" dirty="0"/>
          </a:p>
        </p:txBody>
      </p:sp>
      <p:sp>
        <p:nvSpPr>
          <p:cNvPr id="5" name="Text 3"/>
          <p:cNvSpPr/>
          <p:nvPr/>
        </p:nvSpPr>
        <p:spPr>
          <a:xfrm>
            <a:off x="713232" y="91440"/>
            <a:ext cx="7315200" cy="411480"/>
          </a:xfrm>
          <a:prstGeom prst="rect">
            <a:avLst/>
          </a:prstGeom>
          <a:noFill/>
          <a:ln/>
        </p:spPr>
        <p:txBody>
          <a:bodyPr wrap="square" rtlCol="0" anchor="ctr"/>
          <a:lstStyle/>
          <a:p>
            <a:pPr marL="0" indent="0">
              <a:buNone/>
            </a:pPr>
            <a:r>
              <a:rPr lang="en-US" sz="1700" b="1" dirty="0">
                <a:solidFill>
                  <a:srgbClr val="FFFFFF"/>
                </a:solidFill>
                <a:latin typeface="Georgia" pitchFamily="34" charset="0"/>
                <a:ea typeface="Georgia" pitchFamily="34" charset="-122"/>
                <a:cs typeface="Georgia" pitchFamily="34" charset="-120"/>
              </a:rPr>
              <a:t>Understanding the Receipt — New Business Line Items</a:t>
            </a:r>
            <a:endParaRPr lang="en-US" sz="1700" dirty="0"/>
          </a:p>
        </p:txBody>
      </p:sp>
      <p:sp>
        <p:nvSpPr>
          <p:cNvPr id="6" name="Shape 4"/>
          <p:cNvSpPr/>
          <p:nvPr/>
        </p:nvSpPr>
        <p:spPr>
          <a:xfrm>
            <a:off x="182880" y="685800"/>
            <a:ext cx="3566160" cy="429768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7" name="Image 0" descr="preencoded.png"/>
          <p:cNvPicPr>
            <a:picLocks noChangeAspect="1"/>
          </p:cNvPicPr>
          <p:nvPr/>
        </p:nvPicPr>
        <p:blipFill>
          <a:blip r:embed="rId3"/>
          <a:srcRect/>
          <a:stretch/>
        </p:blipFill>
        <p:spPr>
          <a:xfrm>
            <a:off x="274320" y="749808"/>
            <a:ext cx="3383280" cy="4160520"/>
          </a:xfrm>
          <a:prstGeom prst="rect">
            <a:avLst/>
          </a:prstGeom>
        </p:spPr>
      </p:pic>
      <p:sp>
        <p:nvSpPr>
          <p:cNvPr id="8" name="Shape 5"/>
          <p:cNvSpPr/>
          <p:nvPr/>
        </p:nvSpPr>
        <p:spPr>
          <a:xfrm>
            <a:off x="3977640" y="685800"/>
            <a:ext cx="4983480" cy="978408"/>
          </a:xfrm>
          <a:prstGeom prst="rect">
            <a:avLst/>
          </a:prstGeom>
          <a:solidFill>
            <a:srgbClr val="D6EAF8"/>
          </a:solidFill>
          <a:ln w="12700">
            <a:solidFill>
              <a:srgbClr val="AED6F1"/>
            </a:solidFill>
            <a:prstDash val="solid"/>
          </a:ln>
          <a:effectLst>
            <a:outerShdw blurRad="50800" dist="25400" dir="8100000" algn="bl" rotWithShape="0">
              <a:srgbClr val="000000">
                <a:alpha val="8000"/>
              </a:srgbClr>
            </a:outerShdw>
          </a:effectLst>
        </p:spPr>
        <p:txBody>
          <a:bodyPr/>
          <a:lstStyle/>
          <a:p>
            <a:endParaRPr lang="en-US"/>
          </a:p>
        </p:txBody>
      </p:sp>
      <p:sp>
        <p:nvSpPr>
          <p:cNvPr id="9" name="Shape 6"/>
          <p:cNvSpPr/>
          <p:nvPr/>
        </p:nvSpPr>
        <p:spPr>
          <a:xfrm>
            <a:off x="3977640" y="685800"/>
            <a:ext cx="164592" cy="978408"/>
          </a:xfrm>
          <a:prstGeom prst="rect">
            <a:avLst/>
          </a:prstGeom>
          <a:solidFill>
            <a:srgbClr val="1A5276"/>
          </a:solidFill>
          <a:ln w="12700">
            <a:solidFill>
              <a:srgbClr val="1A5276"/>
            </a:solidFill>
            <a:prstDash val="solid"/>
          </a:ln>
        </p:spPr>
        <p:txBody>
          <a:bodyPr/>
          <a:lstStyle/>
          <a:p>
            <a:endParaRPr lang="en-US"/>
          </a:p>
        </p:txBody>
      </p:sp>
      <p:sp>
        <p:nvSpPr>
          <p:cNvPr id="10" name="Text 7"/>
          <p:cNvSpPr/>
          <p:nvPr/>
        </p:nvSpPr>
        <p:spPr>
          <a:xfrm>
            <a:off x="4224528" y="740664"/>
            <a:ext cx="2926080" cy="274320"/>
          </a:xfrm>
          <a:prstGeom prst="rect">
            <a:avLst/>
          </a:prstGeom>
          <a:noFill/>
          <a:ln/>
        </p:spPr>
        <p:txBody>
          <a:bodyPr wrap="square" rtlCol="0" anchor="ctr"/>
          <a:lstStyle/>
          <a:p>
            <a:pPr marL="0" indent="0">
              <a:buNone/>
            </a:pPr>
            <a:r>
              <a:rPr lang="en-US" sz="1200" b="1" dirty="0">
                <a:solidFill>
                  <a:srgbClr val="1A5276"/>
                </a:solidFill>
                <a:latin typeface="Calibri" pitchFamily="34" charset="0"/>
                <a:ea typeface="Calibri" pitchFamily="34" charset="-122"/>
                <a:cs typeface="Calibri" pitchFamily="34" charset="-120"/>
              </a:rPr>
              <a:t>BF — Broker Fee</a:t>
            </a:r>
            <a:endParaRPr lang="en-US" sz="1200" dirty="0"/>
          </a:p>
        </p:txBody>
      </p:sp>
      <p:sp>
        <p:nvSpPr>
          <p:cNvPr id="11" name="Shape 8"/>
          <p:cNvSpPr/>
          <p:nvPr/>
        </p:nvSpPr>
        <p:spPr>
          <a:xfrm>
            <a:off x="7223760" y="758952"/>
            <a:ext cx="1600200" cy="246888"/>
          </a:xfrm>
          <a:prstGeom prst="rect">
            <a:avLst/>
          </a:prstGeom>
          <a:solidFill>
            <a:srgbClr val="1A5276"/>
          </a:solidFill>
          <a:ln w="12700">
            <a:solidFill>
              <a:srgbClr val="1A5276"/>
            </a:solidFill>
            <a:prstDash val="solid"/>
          </a:ln>
        </p:spPr>
        <p:txBody>
          <a:bodyPr/>
          <a:lstStyle/>
          <a:p>
            <a:endParaRPr lang="en-US"/>
          </a:p>
        </p:txBody>
      </p:sp>
      <p:sp>
        <p:nvSpPr>
          <p:cNvPr id="12" name="Text 9"/>
          <p:cNvSpPr/>
          <p:nvPr/>
        </p:nvSpPr>
        <p:spPr>
          <a:xfrm>
            <a:off x="7223760" y="777240"/>
            <a:ext cx="1600200" cy="201168"/>
          </a:xfrm>
          <a:prstGeom prst="rect">
            <a:avLst/>
          </a:prstGeom>
          <a:noFill/>
          <a:ln/>
        </p:spPr>
        <p:txBody>
          <a:bodyPr wrap="square"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e.g. $312.78</a:t>
            </a:r>
            <a:endParaRPr lang="en-US" sz="950" dirty="0"/>
          </a:p>
        </p:txBody>
      </p:sp>
      <p:sp>
        <p:nvSpPr>
          <p:cNvPr id="13" name="Text 10"/>
          <p:cNvSpPr/>
          <p:nvPr/>
        </p:nvSpPr>
        <p:spPr>
          <a:xfrm>
            <a:off x="4224528" y="1042416"/>
            <a:ext cx="4617720" cy="566928"/>
          </a:xfrm>
          <a:prstGeom prst="rect">
            <a:avLst/>
          </a:prstGeom>
          <a:noFill/>
          <a:ln/>
        </p:spPr>
        <p:txBody>
          <a:bodyPr wrap="square" rtlCol="0" anchor="ctr"/>
          <a:lstStyle/>
          <a:p>
            <a:pPr marL="0" indent="0">
              <a:buNone/>
            </a:pPr>
            <a:r>
              <a:rPr lang="en-US" sz="900" dirty="0">
                <a:solidFill>
                  <a:srgbClr val="2C3E50"/>
                </a:solidFill>
                <a:latin typeface="Calibri" pitchFamily="34" charset="0"/>
                <a:ea typeface="Calibri" pitchFamily="34" charset="-122"/>
                <a:cs typeface="Calibri" pitchFamily="34" charset="-120"/>
              </a:rPr>
              <a:t>The core service fee charged by the agent for placing and managing the client's insurance policy. This amount is set by the broker (not the insurance company) and must be disclosed on the Broker Fee Disclosure form.</a:t>
            </a:r>
            <a:endParaRPr lang="en-US" sz="900" dirty="0"/>
          </a:p>
        </p:txBody>
      </p:sp>
      <p:sp>
        <p:nvSpPr>
          <p:cNvPr id="14" name="Shape 11"/>
          <p:cNvSpPr/>
          <p:nvPr/>
        </p:nvSpPr>
        <p:spPr>
          <a:xfrm>
            <a:off x="3977640" y="1755648"/>
            <a:ext cx="4983480" cy="978408"/>
          </a:xfrm>
          <a:prstGeom prst="rect">
            <a:avLst/>
          </a:prstGeom>
          <a:solidFill>
            <a:srgbClr val="D5F5E3"/>
          </a:solidFill>
          <a:ln w="12700">
            <a:solidFill>
              <a:srgbClr val="A9DFBF"/>
            </a:solidFill>
            <a:prstDash val="solid"/>
          </a:ln>
          <a:effectLst>
            <a:outerShdw blurRad="50800" dist="25400" dir="8100000" algn="bl" rotWithShape="0">
              <a:srgbClr val="000000">
                <a:alpha val="8000"/>
              </a:srgbClr>
            </a:outerShdw>
          </a:effectLst>
        </p:spPr>
        <p:txBody>
          <a:bodyPr/>
          <a:lstStyle/>
          <a:p>
            <a:endParaRPr lang="en-US"/>
          </a:p>
        </p:txBody>
      </p:sp>
      <p:sp>
        <p:nvSpPr>
          <p:cNvPr id="15" name="Shape 12"/>
          <p:cNvSpPr/>
          <p:nvPr/>
        </p:nvSpPr>
        <p:spPr>
          <a:xfrm>
            <a:off x="3977640" y="1755648"/>
            <a:ext cx="164592" cy="978408"/>
          </a:xfrm>
          <a:prstGeom prst="rect">
            <a:avLst/>
          </a:prstGeom>
          <a:solidFill>
            <a:srgbClr val="1E8449"/>
          </a:solidFill>
          <a:ln w="12700">
            <a:solidFill>
              <a:srgbClr val="1E8449"/>
            </a:solidFill>
            <a:prstDash val="solid"/>
          </a:ln>
        </p:spPr>
        <p:txBody>
          <a:bodyPr/>
          <a:lstStyle/>
          <a:p>
            <a:endParaRPr lang="en-US"/>
          </a:p>
        </p:txBody>
      </p:sp>
      <p:sp>
        <p:nvSpPr>
          <p:cNvPr id="16" name="Text 13"/>
          <p:cNvSpPr/>
          <p:nvPr/>
        </p:nvSpPr>
        <p:spPr>
          <a:xfrm>
            <a:off x="4224528" y="1810512"/>
            <a:ext cx="2926080" cy="274320"/>
          </a:xfrm>
          <a:prstGeom prst="rect">
            <a:avLst/>
          </a:prstGeom>
          <a:noFill/>
          <a:ln/>
        </p:spPr>
        <p:txBody>
          <a:bodyPr wrap="square" rtlCol="0" anchor="ctr"/>
          <a:lstStyle/>
          <a:p>
            <a:pPr marL="0" indent="0">
              <a:buNone/>
            </a:pPr>
            <a:r>
              <a:rPr lang="en-US" sz="1200" b="1" dirty="0">
                <a:solidFill>
                  <a:srgbClr val="1E8449"/>
                </a:solidFill>
                <a:latin typeface="Calibri" pitchFamily="34" charset="0"/>
                <a:ea typeface="Calibri" pitchFamily="34" charset="-122"/>
                <a:cs typeface="Calibri" pitchFamily="34" charset="-120"/>
              </a:rPr>
              <a:t>BF MK — Marketing Fee</a:t>
            </a:r>
            <a:endParaRPr lang="en-US" sz="1200" dirty="0"/>
          </a:p>
        </p:txBody>
      </p:sp>
      <p:sp>
        <p:nvSpPr>
          <p:cNvPr id="17" name="Shape 14"/>
          <p:cNvSpPr/>
          <p:nvPr/>
        </p:nvSpPr>
        <p:spPr>
          <a:xfrm>
            <a:off x="7223760" y="1828800"/>
            <a:ext cx="1600200" cy="246888"/>
          </a:xfrm>
          <a:prstGeom prst="rect">
            <a:avLst/>
          </a:prstGeom>
          <a:solidFill>
            <a:srgbClr val="1E8449"/>
          </a:solidFill>
          <a:ln w="12700">
            <a:solidFill>
              <a:srgbClr val="1E8449"/>
            </a:solidFill>
            <a:prstDash val="solid"/>
          </a:ln>
        </p:spPr>
        <p:txBody>
          <a:bodyPr/>
          <a:lstStyle/>
          <a:p>
            <a:endParaRPr lang="en-US"/>
          </a:p>
        </p:txBody>
      </p:sp>
      <p:sp>
        <p:nvSpPr>
          <p:cNvPr id="18" name="Text 15"/>
          <p:cNvSpPr/>
          <p:nvPr/>
        </p:nvSpPr>
        <p:spPr>
          <a:xfrm>
            <a:off x="7223760" y="1847088"/>
            <a:ext cx="1600200" cy="201168"/>
          </a:xfrm>
          <a:prstGeom prst="rect">
            <a:avLst/>
          </a:prstGeom>
          <a:noFill/>
          <a:ln/>
        </p:spPr>
        <p:txBody>
          <a:bodyPr wrap="square"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e.g. $20.00</a:t>
            </a:r>
            <a:endParaRPr lang="en-US" sz="950" dirty="0"/>
          </a:p>
        </p:txBody>
      </p:sp>
      <p:sp>
        <p:nvSpPr>
          <p:cNvPr id="19" name="Text 16"/>
          <p:cNvSpPr/>
          <p:nvPr/>
        </p:nvSpPr>
        <p:spPr>
          <a:xfrm>
            <a:off x="4224528" y="2112264"/>
            <a:ext cx="4617720" cy="566928"/>
          </a:xfrm>
          <a:prstGeom prst="rect">
            <a:avLst/>
          </a:prstGeom>
          <a:noFill/>
          <a:ln/>
        </p:spPr>
        <p:txBody>
          <a:bodyPr wrap="square" rtlCol="0" anchor="ctr"/>
          <a:lstStyle/>
          <a:p>
            <a:pPr marL="0" indent="0">
              <a:buNone/>
            </a:pPr>
            <a:r>
              <a:rPr lang="en-US" sz="900" dirty="0">
                <a:solidFill>
                  <a:srgbClr val="2C3E50"/>
                </a:solidFill>
                <a:latin typeface="Calibri" pitchFamily="34" charset="0"/>
                <a:ea typeface="Calibri" pitchFamily="34" charset="-122"/>
                <a:cs typeface="Calibri" pitchFamily="34" charset="-120"/>
              </a:rPr>
              <a:t>An additional fee charged by the agency for marketing and administrative services. BF + BF MK together equal the total broker fee amount shown on the Broker Fee Disclosure form (±$10 tolerance).</a:t>
            </a:r>
            <a:endParaRPr lang="en-US" sz="900" dirty="0"/>
          </a:p>
        </p:txBody>
      </p:sp>
      <p:sp>
        <p:nvSpPr>
          <p:cNvPr id="20" name="Shape 17"/>
          <p:cNvSpPr/>
          <p:nvPr/>
        </p:nvSpPr>
        <p:spPr>
          <a:xfrm>
            <a:off x="3977640" y="2825496"/>
            <a:ext cx="4983480" cy="978408"/>
          </a:xfrm>
          <a:prstGeom prst="rect">
            <a:avLst/>
          </a:prstGeom>
          <a:solidFill>
            <a:srgbClr val="FADBD8"/>
          </a:solidFill>
          <a:ln w="12700">
            <a:solidFill>
              <a:srgbClr val="F1948A"/>
            </a:solidFill>
            <a:prstDash val="solid"/>
          </a:ln>
          <a:effectLst>
            <a:outerShdw blurRad="50800" dist="25400" dir="8100000" algn="bl" rotWithShape="0">
              <a:srgbClr val="000000">
                <a:alpha val="8000"/>
              </a:srgbClr>
            </a:outerShdw>
          </a:effectLst>
        </p:spPr>
        <p:txBody>
          <a:bodyPr/>
          <a:lstStyle/>
          <a:p>
            <a:endParaRPr lang="en-US"/>
          </a:p>
        </p:txBody>
      </p:sp>
      <p:sp>
        <p:nvSpPr>
          <p:cNvPr id="21" name="Shape 18"/>
          <p:cNvSpPr/>
          <p:nvPr/>
        </p:nvSpPr>
        <p:spPr>
          <a:xfrm>
            <a:off x="3977640" y="2825496"/>
            <a:ext cx="164592" cy="978408"/>
          </a:xfrm>
          <a:prstGeom prst="rect">
            <a:avLst/>
          </a:prstGeom>
          <a:solidFill>
            <a:srgbClr val="CB4335"/>
          </a:solidFill>
          <a:ln w="12700">
            <a:solidFill>
              <a:srgbClr val="CB4335"/>
            </a:solidFill>
            <a:prstDash val="solid"/>
          </a:ln>
        </p:spPr>
        <p:txBody>
          <a:bodyPr/>
          <a:lstStyle/>
          <a:p>
            <a:endParaRPr lang="en-US"/>
          </a:p>
        </p:txBody>
      </p:sp>
      <p:sp>
        <p:nvSpPr>
          <p:cNvPr id="22" name="Text 19"/>
          <p:cNvSpPr/>
          <p:nvPr/>
        </p:nvSpPr>
        <p:spPr>
          <a:xfrm>
            <a:off x="4224528" y="2880360"/>
            <a:ext cx="2926080" cy="274320"/>
          </a:xfrm>
          <a:prstGeom prst="rect">
            <a:avLst/>
          </a:prstGeom>
          <a:noFill/>
          <a:ln/>
        </p:spPr>
        <p:txBody>
          <a:bodyPr wrap="square" rtlCol="0" anchor="ctr"/>
          <a:lstStyle/>
          <a:p>
            <a:pPr marL="0" indent="0">
              <a:buNone/>
            </a:pPr>
            <a:r>
              <a:rPr lang="en-US" sz="1200" b="1" dirty="0">
                <a:solidFill>
                  <a:srgbClr val="CB4335"/>
                </a:solidFill>
                <a:latin typeface="Calibri" pitchFamily="34" charset="0"/>
                <a:ea typeface="Calibri" pitchFamily="34" charset="-122"/>
                <a:cs typeface="Calibri" pitchFamily="34" charset="-120"/>
              </a:rPr>
              <a:t>NewB – EFT to Company</a:t>
            </a:r>
            <a:endParaRPr lang="en-US" sz="1200" dirty="0"/>
          </a:p>
        </p:txBody>
      </p:sp>
      <p:sp>
        <p:nvSpPr>
          <p:cNvPr id="23" name="Shape 20"/>
          <p:cNvSpPr/>
          <p:nvPr/>
        </p:nvSpPr>
        <p:spPr>
          <a:xfrm>
            <a:off x="7223760" y="2898648"/>
            <a:ext cx="1600200" cy="246888"/>
          </a:xfrm>
          <a:prstGeom prst="rect">
            <a:avLst/>
          </a:prstGeom>
          <a:solidFill>
            <a:srgbClr val="CB4335"/>
          </a:solidFill>
          <a:ln w="12700">
            <a:solidFill>
              <a:srgbClr val="CB4335"/>
            </a:solidFill>
            <a:prstDash val="solid"/>
          </a:ln>
        </p:spPr>
        <p:txBody>
          <a:bodyPr/>
          <a:lstStyle/>
          <a:p>
            <a:endParaRPr lang="en-US"/>
          </a:p>
        </p:txBody>
      </p:sp>
      <p:sp>
        <p:nvSpPr>
          <p:cNvPr id="24" name="Text 21"/>
          <p:cNvSpPr/>
          <p:nvPr/>
        </p:nvSpPr>
        <p:spPr>
          <a:xfrm>
            <a:off x="7223760" y="2916936"/>
            <a:ext cx="1600200" cy="201168"/>
          </a:xfrm>
          <a:prstGeom prst="rect">
            <a:avLst/>
          </a:prstGeom>
          <a:noFill/>
          <a:ln/>
        </p:spPr>
        <p:txBody>
          <a:bodyPr wrap="square"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e.g. $163.26 / $169.67</a:t>
            </a:r>
            <a:endParaRPr lang="en-US" sz="950" dirty="0"/>
          </a:p>
        </p:txBody>
      </p:sp>
      <p:sp>
        <p:nvSpPr>
          <p:cNvPr id="25" name="Text 22"/>
          <p:cNvSpPr/>
          <p:nvPr/>
        </p:nvSpPr>
        <p:spPr>
          <a:xfrm>
            <a:off x="4224528" y="3182112"/>
            <a:ext cx="4617720" cy="566928"/>
          </a:xfrm>
          <a:prstGeom prst="rect">
            <a:avLst/>
          </a:prstGeom>
          <a:noFill/>
          <a:ln/>
        </p:spPr>
        <p:txBody>
          <a:bodyPr wrap="square" rtlCol="0" anchor="ctr"/>
          <a:lstStyle/>
          <a:p>
            <a:pPr marL="0" indent="0">
              <a:buNone/>
            </a:pPr>
            <a:r>
              <a:rPr lang="en-US" sz="900" dirty="0">
                <a:solidFill>
                  <a:srgbClr val="2C3E50"/>
                </a:solidFill>
                <a:latin typeface="Calibri" pitchFamily="34" charset="0"/>
                <a:ea typeface="Calibri" pitchFamily="34" charset="-122"/>
                <a:cs typeface="Calibri" pitchFamily="34" charset="-120"/>
              </a:rPr>
              <a:t>The down payment sent electronically (EFT) to the insurance carrier to initiate the client's new policy application. This is the insurer's portion — it goes directly to National General (or the carrier) to bind coverage.</a:t>
            </a:r>
            <a:endParaRPr lang="en-US" sz="900" dirty="0"/>
          </a:p>
        </p:txBody>
      </p:sp>
      <p:sp>
        <p:nvSpPr>
          <p:cNvPr id="26" name="Shape 23"/>
          <p:cNvSpPr/>
          <p:nvPr/>
        </p:nvSpPr>
        <p:spPr>
          <a:xfrm>
            <a:off x="3977640" y="3895344"/>
            <a:ext cx="4983480" cy="978408"/>
          </a:xfrm>
          <a:prstGeom prst="rect">
            <a:avLst/>
          </a:prstGeom>
          <a:solidFill>
            <a:srgbClr val="FEF9E7"/>
          </a:solidFill>
          <a:ln w="12700">
            <a:solidFill>
              <a:srgbClr val="F9E79F"/>
            </a:solidFill>
            <a:prstDash val="solid"/>
          </a:ln>
          <a:effectLst>
            <a:outerShdw blurRad="50800" dist="25400" dir="8100000" algn="bl" rotWithShape="0">
              <a:srgbClr val="000000">
                <a:alpha val="8000"/>
              </a:srgbClr>
            </a:outerShdw>
          </a:effectLst>
        </p:spPr>
        <p:txBody>
          <a:bodyPr/>
          <a:lstStyle/>
          <a:p>
            <a:endParaRPr lang="en-US"/>
          </a:p>
        </p:txBody>
      </p:sp>
      <p:sp>
        <p:nvSpPr>
          <p:cNvPr id="27" name="Shape 24"/>
          <p:cNvSpPr/>
          <p:nvPr/>
        </p:nvSpPr>
        <p:spPr>
          <a:xfrm>
            <a:off x="3977640" y="3895344"/>
            <a:ext cx="164592" cy="978408"/>
          </a:xfrm>
          <a:prstGeom prst="rect">
            <a:avLst/>
          </a:prstGeom>
          <a:solidFill>
            <a:srgbClr val="B7950B"/>
          </a:solidFill>
          <a:ln w="12700">
            <a:solidFill>
              <a:srgbClr val="B7950B"/>
            </a:solidFill>
            <a:prstDash val="solid"/>
          </a:ln>
        </p:spPr>
        <p:txBody>
          <a:bodyPr/>
          <a:lstStyle/>
          <a:p>
            <a:endParaRPr lang="en-US"/>
          </a:p>
        </p:txBody>
      </p:sp>
      <p:sp>
        <p:nvSpPr>
          <p:cNvPr id="28" name="Text 25"/>
          <p:cNvSpPr/>
          <p:nvPr/>
        </p:nvSpPr>
        <p:spPr>
          <a:xfrm>
            <a:off x="4224528" y="3950208"/>
            <a:ext cx="2926080" cy="274320"/>
          </a:xfrm>
          <a:prstGeom prst="rect">
            <a:avLst/>
          </a:prstGeom>
          <a:noFill/>
          <a:ln/>
        </p:spPr>
        <p:txBody>
          <a:bodyPr wrap="square" rtlCol="0" anchor="ctr"/>
          <a:lstStyle/>
          <a:p>
            <a:pPr marL="0" indent="0">
              <a:buNone/>
            </a:pPr>
            <a:r>
              <a:rPr lang="en-US" sz="1200" b="1" dirty="0">
                <a:solidFill>
                  <a:srgbClr val="B7950B"/>
                </a:solidFill>
                <a:latin typeface="Calibri" pitchFamily="34" charset="0"/>
                <a:ea typeface="Calibri" pitchFamily="34" charset="-122"/>
                <a:cs typeface="Calibri" pitchFamily="34" charset="-120"/>
              </a:rPr>
              <a:t>Balances (when present)</a:t>
            </a:r>
            <a:endParaRPr lang="en-US" sz="1200" dirty="0"/>
          </a:p>
        </p:txBody>
      </p:sp>
      <p:sp>
        <p:nvSpPr>
          <p:cNvPr id="29" name="Shape 26"/>
          <p:cNvSpPr/>
          <p:nvPr/>
        </p:nvSpPr>
        <p:spPr>
          <a:xfrm>
            <a:off x="7223760" y="3968496"/>
            <a:ext cx="1600200" cy="246888"/>
          </a:xfrm>
          <a:prstGeom prst="rect">
            <a:avLst/>
          </a:prstGeom>
          <a:solidFill>
            <a:srgbClr val="B7950B"/>
          </a:solidFill>
          <a:ln w="12700">
            <a:solidFill>
              <a:srgbClr val="B7950B"/>
            </a:solidFill>
            <a:prstDash val="solid"/>
          </a:ln>
        </p:spPr>
        <p:txBody>
          <a:bodyPr/>
          <a:lstStyle/>
          <a:p>
            <a:endParaRPr lang="en-US"/>
          </a:p>
        </p:txBody>
      </p:sp>
      <p:sp>
        <p:nvSpPr>
          <p:cNvPr id="30" name="Text 27"/>
          <p:cNvSpPr/>
          <p:nvPr/>
        </p:nvSpPr>
        <p:spPr>
          <a:xfrm>
            <a:off x="7223760" y="3986784"/>
            <a:ext cx="1600200" cy="201168"/>
          </a:xfrm>
          <a:prstGeom prst="rect">
            <a:avLst/>
          </a:prstGeom>
          <a:noFill/>
          <a:ln/>
        </p:spPr>
        <p:txBody>
          <a:bodyPr wrap="square" rtlCol="0" anchor="ctr"/>
          <a:lstStyle/>
          <a:p>
            <a:pPr marL="0" indent="0" algn="ctr">
              <a:buNone/>
            </a:pPr>
            <a:r>
              <a:rPr lang="en-US" sz="950" b="1" dirty="0">
                <a:solidFill>
                  <a:srgbClr val="FFFFFF"/>
                </a:solidFill>
                <a:latin typeface="Calibri" pitchFamily="34" charset="0"/>
                <a:ea typeface="Calibri" pitchFamily="34" charset="-122"/>
                <a:cs typeface="Calibri" pitchFamily="34" charset="-120"/>
              </a:rPr>
              <a:t>e.g. $75.00</a:t>
            </a:r>
            <a:endParaRPr lang="en-US" sz="950" dirty="0"/>
          </a:p>
        </p:txBody>
      </p:sp>
      <p:sp>
        <p:nvSpPr>
          <p:cNvPr id="31" name="Text 28"/>
          <p:cNvSpPr/>
          <p:nvPr/>
        </p:nvSpPr>
        <p:spPr>
          <a:xfrm>
            <a:off x="4224528" y="4251960"/>
            <a:ext cx="4617720" cy="566928"/>
          </a:xfrm>
          <a:prstGeom prst="rect">
            <a:avLst/>
          </a:prstGeom>
          <a:noFill/>
          <a:ln/>
        </p:spPr>
        <p:txBody>
          <a:bodyPr wrap="square" rtlCol="0" anchor="ctr"/>
          <a:lstStyle/>
          <a:p>
            <a:pPr marL="0" indent="0">
              <a:buNone/>
            </a:pPr>
            <a:r>
              <a:rPr lang="en-US" sz="900" dirty="0">
                <a:solidFill>
                  <a:srgbClr val="2C3E50"/>
                </a:solidFill>
                <a:latin typeface="Calibri" pitchFamily="34" charset="0"/>
                <a:ea typeface="Calibri" pitchFamily="34" charset="-122"/>
                <a:cs typeface="Calibri" pitchFamily="34" charset="-120"/>
              </a:rPr>
              <a:t>Any unpaid amount remaining after the client's payment. When a balance appears on the receipt, a Promissory Note must be completed for that exact dollar amount before the client leaves.</a:t>
            </a:r>
            <a:endParaRPr lang="en-US" sz="900" dirty="0"/>
          </a:p>
        </p:txBody>
      </p:sp>
      <p:sp>
        <p:nvSpPr>
          <p:cNvPr id="32" name="Shape 29"/>
          <p:cNvSpPr/>
          <p:nvPr/>
        </p:nvSpPr>
        <p:spPr>
          <a:xfrm>
            <a:off x="182880" y="4773168"/>
            <a:ext cx="8778240" cy="274320"/>
          </a:xfrm>
          <a:prstGeom prst="rect">
            <a:avLst/>
          </a:prstGeom>
          <a:solidFill>
            <a:srgbClr val="F8F9FA"/>
          </a:solidFill>
          <a:ln w="12700">
            <a:solidFill>
              <a:srgbClr val="DEE2E6"/>
            </a:solidFill>
            <a:prstDash val="solid"/>
          </a:ln>
        </p:spPr>
        <p:txBody>
          <a:bodyPr/>
          <a:lstStyle/>
          <a:p>
            <a:endParaRPr lang="en-US"/>
          </a:p>
        </p:txBody>
      </p:sp>
      <p:sp>
        <p:nvSpPr>
          <p:cNvPr id="33" name="Text 30"/>
          <p:cNvSpPr/>
          <p:nvPr/>
        </p:nvSpPr>
        <p:spPr>
          <a:xfrm>
            <a:off x="274320" y="4800600"/>
            <a:ext cx="8595360" cy="219456"/>
          </a:xfrm>
          <a:prstGeom prst="rect">
            <a:avLst/>
          </a:prstGeom>
          <a:noFill/>
          <a:ln/>
        </p:spPr>
        <p:txBody>
          <a:bodyPr wrap="square" rtlCol="0" anchor="ctr"/>
          <a:lstStyle/>
          <a:p>
            <a:pPr marL="0" indent="0" algn="ctr">
              <a:buNone/>
            </a:pPr>
            <a:r>
              <a:rPr lang="en-US" sz="850" b="1" dirty="0">
                <a:solidFill>
                  <a:srgbClr val="2C3E50"/>
                </a:solidFill>
                <a:latin typeface="Calibri" pitchFamily="34" charset="0"/>
                <a:ea typeface="Calibri" pitchFamily="34" charset="-122"/>
                <a:cs typeface="Calibri" pitchFamily="34" charset="-120"/>
              </a:rPr>
              <a:t>💡  Key rule: BF + BF MK = total broker fee on the disclosure form  |  NewB-EFT goes to the carrier  |  Balance ≠ $0 → always complete a Promissory Note</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C0392B"/>
          </a:solidFill>
          <a:ln w="12700">
            <a:solidFill>
              <a:srgbClr val="C0392B"/>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C0392B"/>
                </a:solidFill>
                <a:latin typeface="Calibri" pitchFamily="34" charset="0"/>
                <a:ea typeface="Calibri" pitchFamily="34" charset="-122"/>
                <a:cs typeface="Calibri" pitchFamily="34" charset="-120"/>
              </a:rPr>
              <a:t>01</a:t>
            </a:r>
            <a:endParaRPr lang="en-US" sz="1400" dirty="0"/>
          </a:p>
        </p:txBody>
      </p:sp>
      <p:sp>
        <p:nvSpPr>
          <p:cNvPr id="5" name="Text 3"/>
          <p:cNvSpPr/>
          <p:nvPr/>
        </p:nvSpPr>
        <p:spPr>
          <a:xfrm>
            <a:off x="713232" y="91440"/>
            <a:ext cx="530352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Pending Information Sheet</a:t>
            </a:r>
            <a:endParaRPr lang="en-US" sz="1800" dirty="0"/>
          </a:p>
        </p:txBody>
      </p:sp>
      <p:sp>
        <p:nvSpPr>
          <p:cNvPr id="6" name="Text 4"/>
          <p:cNvSpPr/>
          <p:nvPr/>
        </p:nvSpPr>
        <p:spPr>
          <a:xfrm>
            <a:off x="6126480" y="137160"/>
            <a:ext cx="283464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PREVIEW</a:t>
            </a:r>
            <a:endParaRPr lang="en-US" sz="1000" dirty="0"/>
          </a:p>
        </p:txBody>
      </p:sp>
      <p:sp>
        <p:nvSpPr>
          <p:cNvPr id="7" name="Text 5"/>
          <p:cNvSpPr/>
          <p:nvPr/>
        </p:nvSpPr>
        <p:spPr>
          <a:xfrm>
            <a:off x="182880" y="749808"/>
            <a:ext cx="5303520" cy="365760"/>
          </a:xfrm>
          <a:prstGeom prst="rect">
            <a:avLst/>
          </a:prstGeom>
          <a:noFill/>
          <a:ln/>
        </p:spPr>
        <p:txBody>
          <a:bodyPr wrap="square" rtlCol="0" anchor="ctr"/>
          <a:lstStyle/>
          <a:p>
            <a:pPr marL="0" indent="0">
              <a:buNone/>
            </a:pPr>
            <a:r>
              <a:rPr lang="en-US" sz="1100" b="1" i="1" dirty="0">
                <a:solidFill>
                  <a:srgbClr val="C0392B"/>
                </a:solidFill>
                <a:latin typeface="Calibri" pitchFamily="34" charset="0"/>
                <a:ea typeface="Calibri" pitchFamily="34" charset="-122"/>
                <a:cs typeface="Calibri" pitchFamily="34" charset="-120"/>
              </a:rPr>
              <a:t>Track any missing client information that must be submitted</a:t>
            </a:r>
            <a:endParaRPr lang="en-US" sz="1100" dirty="0"/>
          </a:p>
        </p:txBody>
      </p:sp>
      <p:sp>
        <p:nvSpPr>
          <p:cNvPr id="8" name="Shape 6"/>
          <p:cNvSpPr/>
          <p:nvPr/>
        </p:nvSpPr>
        <p:spPr>
          <a:xfrm>
            <a:off x="182880" y="1161288"/>
            <a:ext cx="521208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C0392B"/>
          </a:solidFill>
          <a:ln w="12700">
            <a:solidFill>
              <a:srgbClr val="C0392B"/>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Identifies documents or information still needed from the client</a:t>
            </a:r>
            <a:endParaRPr lang="en-US" sz="1050" dirty="0"/>
          </a:p>
        </p:txBody>
      </p:sp>
      <p:sp>
        <p:nvSpPr>
          <p:cNvPr id="12" name="Shape 10"/>
          <p:cNvSpPr/>
          <p:nvPr/>
        </p:nvSpPr>
        <p:spPr>
          <a:xfrm>
            <a:off x="182880" y="1810512"/>
            <a:ext cx="274320" cy="274320"/>
          </a:xfrm>
          <a:prstGeom prst="rect">
            <a:avLst/>
          </a:prstGeom>
          <a:solidFill>
            <a:srgbClr val="C0392B"/>
          </a:solidFill>
          <a:ln w="12700">
            <a:solidFill>
              <a:srgbClr val="C0392B"/>
            </a:solidFill>
            <a:prstDash val="solid"/>
          </a:ln>
        </p:spPr>
        <p:txBody>
          <a:bodyPr/>
          <a:lstStyle/>
          <a:p>
            <a:endParaRPr lang="en-US"/>
          </a:p>
        </p:txBody>
      </p:sp>
      <p:sp>
        <p:nvSpPr>
          <p:cNvPr id="13" name="Text 11"/>
          <p:cNvSpPr/>
          <p:nvPr/>
        </p:nvSpPr>
        <p:spPr>
          <a:xfrm>
            <a:off x="182880" y="18105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73936"/>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has 5 business days from the policy date to provide missing info</a:t>
            </a:r>
            <a:endParaRPr lang="en-US" sz="1050" dirty="0"/>
          </a:p>
        </p:txBody>
      </p:sp>
      <p:sp>
        <p:nvSpPr>
          <p:cNvPr id="15" name="Shape 13"/>
          <p:cNvSpPr/>
          <p:nvPr/>
        </p:nvSpPr>
        <p:spPr>
          <a:xfrm>
            <a:off x="182880" y="2322576"/>
            <a:ext cx="274320" cy="274320"/>
          </a:xfrm>
          <a:prstGeom prst="rect">
            <a:avLst/>
          </a:prstGeom>
          <a:solidFill>
            <a:srgbClr val="C0392B"/>
          </a:solidFill>
          <a:ln w="12700">
            <a:solidFill>
              <a:srgbClr val="C0392B"/>
            </a:solidFill>
            <a:prstDash val="solid"/>
          </a:ln>
        </p:spPr>
        <p:txBody>
          <a:bodyPr/>
          <a:lstStyle/>
          <a:p>
            <a:endParaRPr lang="en-US"/>
          </a:p>
        </p:txBody>
      </p:sp>
      <p:sp>
        <p:nvSpPr>
          <p:cNvPr id="16" name="Text 14"/>
          <p:cNvSpPr/>
          <p:nvPr/>
        </p:nvSpPr>
        <p:spPr>
          <a:xfrm>
            <a:off x="182880" y="232257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86000"/>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Failure to provide info may lead to premium increase, cancellation, or rejection</a:t>
            </a:r>
            <a:endParaRPr lang="en-US" sz="1050" dirty="0"/>
          </a:p>
        </p:txBody>
      </p:sp>
      <p:sp>
        <p:nvSpPr>
          <p:cNvPr id="18" name="Shape 16"/>
          <p:cNvSpPr/>
          <p:nvPr/>
        </p:nvSpPr>
        <p:spPr>
          <a:xfrm>
            <a:off x="182880" y="2834640"/>
            <a:ext cx="274320" cy="274320"/>
          </a:xfrm>
          <a:prstGeom prst="rect">
            <a:avLst/>
          </a:prstGeom>
          <a:solidFill>
            <a:srgbClr val="C0392B"/>
          </a:solidFill>
          <a:ln w="12700">
            <a:solidFill>
              <a:srgbClr val="C0392B"/>
            </a:solidFill>
            <a:prstDash val="solid"/>
          </a:ln>
        </p:spPr>
        <p:txBody>
          <a:bodyPr/>
          <a:lstStyle/>
          <a:p>
            <a:endParaRPr lang="en-US"/>
          </a:p>
        </p:txBody>
      </p:sp>
      <p:sp>
        <p:nvSpPr>
          <p:cNvPr id="19" name="Text 17"/>
          <p:cNvSpPr/>
          <p:nvPr/>
        </p:nvSpPr>
        <p:spPr>
          <a:xfrm>
            <a:off x="182880" y="283464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798064"/>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Covers missing driver docs (CA License, foreign license) and vehicle docs (registration, lienholder)</a:t>
            </a:r>
            <a:endParaRPr lang="en-US" sz="1050" dirty="0"/>
          </a:p>
        </p:txBody>
      </p:sp>
      <p:sp>
        <p:nvSpPr>
          <p:cNvPr id="21" name="Shape 19"/>
          <p:cNvSpPr/>
          <p:nvPr/>
        </p:nvSpPr>
        <p:spPr>
          <a:xfrm>
            <a:off x="182880" y="3346704"/>
            <a:ext cx="274320" cy="274320"/>
          </a:xfrm>
          <a:prstGeom prst="rect">
            <a:avLst/>
          </a:prstGeom>
          <a:solidFill>
            <a:srgbClr val="C0392B"/>
          </a:solidFill>
          <a:ln w="12700">
            <a:solidFill>
              <a:srgbClr val="C0392B"/>
            </a:solidFill>
            <a:prstDash val="solid"/>
          </a:ln>
        </p:spPr>
        <p:txBody>
          <a:bodyPr/>
          <a:lstStyle/>
          <a:p>
            <a:endParaRPr lang="en-US"/>
          </a:p>
        </p:txBody>
      </p:sp>
      <p:sp>
        <p:nvSpPr>
          <p:cNvPr id="22" name="Text 20"/>
          <p:cNvSpPr/>
          <p:nvPr/>
        </p:nvSpPr>
        <p:spPr>
          <a:xfrm>
            <a:off x="182880" y="334670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310128"/>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Also used to request items like proof of marriage or a voided check</a:t>
            </a:r>
            <a:endParaRPr lang="en-US" sz="1050" dirty="0"/>
          </a:p>
        </p:txBody>
      </p:sp>
      <p:sp>
        <p:nvSpPr>
          <p:cNvPr id="24" name="Shape 22"/>
          <p:cNvSpPr/>
          <p:nvPr/>
        </p:nvSpPr>
        <p:spPr>
          <a:xfrm>
            <a:off x="182880" y="3858768"/>
            <a:ext cx="274320" cy="274320"/>
          </a:xfrm>
          <a:prstGeom prst="rect">
            <a:avLst/>
          </a:prstGeom>
          <a:solidFill>
            <a:srgbClr val="C0392B"/>
          </a:solidFill>
          <a:ln w="12700">
            <a:solidFill>
              <a:srgbClr val="C0392B"/>
            </a:solidFill>
            <a:prstDash val="solid"/>
          </a:ln>
        </p:spPr>
        <p:txBody>
          <a:bodyPr/>
          <a:lstStyle/>
          <a:p>
            <a:endParaRPr lang="en-US"/>
          </a:p>
        </p:txBody>
      </p:sp>
      <p:sp>
        <p:nvSpPr>
          <p:cNvPr id="25" name="Text 23"/>
          <p:cNvSpPr/>
          <p:nvPr/>
        </p:nvSpPr>
        <p:spPr>
          <a:xfrm>
            <a:off x="182880" y="385876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82219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Any outstanding balance owed is noted at the bottom of this form</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signature + Agent/Broker signature</a:t>
            </a:r>
            <a:endParaRPr lang="en-US" sz="950" dirty="0"/>
          </a:p>
        </p:txBody>
      </p:sp>
      <p:sp>
        <p:nvSpPr>
          <p:cNvPr id="29" name="Shape 27"/>
          <p:cNvSpPr/>
          <p:nvPr/>
        </p:nvSpPr>
        <p:spPr>
          <a:xfrm>
            <a:off x="5715000" y="658368"/>
            <a:ext cx="3246120" cy="434340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30" name="Image 0" descr="preencoded.png"/>
          <p:cNvPicPr>
            <a:picLocks noChangeAspect="1"/>
          </p:cNvPicPr>
          <p:nvPr/>
        </p:nvPicPr>
        <p:blipFill>
          <a:blip r:embed="rId3"/>
          <a:srcRect/>
          <a:stretch/>
        </p:blipFill>
        <p:spPr>
          <a:xfrm>
            <a:off x="5833872" y="749808"/>
            <a:ext cx="3017520" cy="41605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1A5276"/>
          </a:solidFill>
          <a:ln w="12700">
            <a:solidFill>
              <a:srgbClr val="1A5276"/>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1A5276"/>
                </a:solidFill>
                <a:latin typeface="Calibri" pitchFamily="34" charset="0"/>
                <a:ea typeface="Calibri" pitchFamily="34" charset="-122"/>
                <a:cs typeface="Calibri" pitchFamily="34" charset="-120"/>
              </a:rPr>
              <a:t>02</a:t>
            </a:r>
            <a:endParaRPr lang="en-US" sz="1400" dirty="0"/>
          </a:p>
        </p:txBody>
      </p:sp>
      <p:sp>
        <p:nvSpPr>
          <p:cNvPr id="5" name="Text 3"/>
          <p:cNvSpPr/>
          <p:nvPr/>
        </p:nvSpPr>
        <p:spPr>
          <a:xfrm>
            <a:off x="713232" y="91440"/>
            <a:ext cx="530352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Broker Fee Disclosure</a:t>
            </a:r>
            <a:endParaRPr lang="en-US" sz="1800" dirty="0"/>
          </a:p>
        </p:txBody>
      </p:sp>
      <p:sp>
        <p:nvSpPr>
          <p:cNvPr id="6" name="Text 4"/>
          <p:cNvSpPr/>
          <p:nvPr/>
        </p:nvSpPr>
        <p:spPr>
          <a:xfrm>
            <a:off x="6126480" y="137160"/>
            <a:ext cx="283464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PREVIEW</a:t>
            </a:r>
            <a:endParaRPr lang="en-US" sz="1000" dirty="0"/>
          </a:p>
        </p:txBody>
      </p:sp>
      <p:sp>
        <p:nvSpPr>
          <p:cNvPr id="7" name="Text 5"/>
          <p:cNvSpPr/>
          <p:nvPr/>
        </p:nvSpPr>
        <p:spPr>
          <a:xfrm>
            <a:off x="182880" y="749808"/>
            <a:ext cx="5303520" cy="365760"/>
          </a:xfrm>
          <a:prstGeom prst="rect">
            <a:avLst/>
          </a:prstGeom>
          <a:noFill/>
          <a:ln/>
        </p:spPr>
        <p:txBody>
          <a:bodyPr wrap="square" rtlCol="0" anchor="ctr"/>
          <a:lstStyle/>
          <a:p>
            <a:pPr marL="0" indent="0">
              <a:buNone/>
            </a:pPr>
            <a:r>
              <a:rPr lang="en-US" sz="1100" b="1" i="1" dirty="0">
                <a:solidFill>
                  <a:srgbClr val="1A5276"/>
                </a:solidFill>
                <a:latin typeface="Calibri" pitchFamily="34" charset="0"/>
                <a:ea typeface="Calibri" pitchFamily="34" charset="-122"/>
                <a:cs typeface="Calibri" pitchFamily="34" charset="-120"/>
              </a:rPr>
              <a:t>The most critical form — discloses total broker fee charged</a:t>
            </a:r>
            <a:endParaRPr lang="en-US" sz="1100" dirty="0"/>
          </a:p>
        </p:txBody>
      </p:sp>
      <p:sp>
        <p:nvSpPr>
          <p:cNvPr id="8" name="Shape 6"/>
          <p:cNvSpPr/>
          <p:nvPr/>
        </p:nvSpPr>
        <p:spPr>
          <a:xfrm>
            <a:off x="182880" y="1161288"/>
            <a:ext cx="521208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1A5276"/>
          </a:solidFill>
          <a:ln w="12700">
            <a:solidFill>
              <a:srgbClr val="1A5276"/>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States the total amount charged by the agent: BF + BF MK + Donation ($10 tolerance allowed)</a:t>
            </a:r>
            <a:endParaRPr lang="en-US" sz="1050" dirty="0"/>
          </a:p>
        </p:txBody>
      </p:sp>
      <p:sp>
        <p:nvSpPr>
          <p:cNvPr id="12" name="Shape 10"/>
          <p:cNvSpPr/>
          <p:nvPr/>
        </p:nvSpPr>
        <p:spPr>
          <a:xfrm>
            <a:off x="182880" y="1810512"/>
            <a:ext cx="274320" cy="274320"/>
          </a:xfrm>
          <a:prstGeom prst="rect">
            <a:avLst/>
          </a:prstGeom>
          <a:solidFill>
            <a:srgbClr val="1A5276"/>
          </a:solidFill>
          <a:ln w="12700">
            <a:solidFill>
              <a:srgbClr val="1A5276"/>
            </a:solidFill>
            <a:prstDash val="solid"/>
          </a:ln>
        </p:spPr>
        <p:txBody>
          <a:bodyPr/>
          <a:lstStyle/>
          <a:p>
            <a:endParaRPr lang="en-US"/>
          </a:p>
        </p:txBody>
      </p:sp>
      <p:sp>
        <p:nvSpPr>
          <p:cNvPr id="13" name="Text 11"/>
          <p:cNvSpPr/>
          <p:nvPr/>
        </p:nvSpPr>
        <p:spPr>
          <a:xfrm>
            <a:off x="182880" y="18105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73936"/>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Per CA law, broker fees are not set by law and may be negotiable</a:t>
            </a:r>
            <a:endParaRPr lang="en-US" sz="1050" dirty="0"/>
          </a:p>
        </p:txBody>
      </p:sp>
      <p:sp>
        <p:nvSpPr>
          <p:cNvPr id="15" name="Shape 13"/>
          <p:cNvSpPr/>
          <p:nvPr/>
        </p:nvSpPr>
        <p:spPr>
          <a:xfrm>
            <a:off x="182880" y="2322576"/>
            <a:ext cx="274320" cy="274320"/>
          </a:xfrm>
          <a:prstGeom prst="rect">
            <a:avLst/>
          </a:prstGeom>
          <a:solidFill>
            <a:srgbClr val="1A5276"/>
          </a:solidFill>
          <a:ln w="12700">
            <a:solidFill>
              <a:srgbClr val="1A5276"/>
            </a:solidFill>
            <a:prstDash val="solid"/>
          </a:ln>
        </p:spPr>
        <p:txBody>
          <a:bodyPr/>
          <a:lstStyle/>
          <a:p>
            <a:endParaRPr lang="en-US"/>
          </a:p>
        </p:txBody>
      </p:sp>
      <p:sp>
        <p:nvSpPr>
          <p:cNvPr id="16" name="Text 14"/>
          <p:cNvSpPr/>
          <p:nvPr/>
        </p:nvSpPr>
        <p:spPr>
          <a:xfrm>
            <a:off x="182880" y="232257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86000"/>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Illegal to charge a fee for placements solely with CA Assigned Risk Plan or CA Fair Plan</a:t>
            </a:r>
            <a:endParaRPr lang="en-US" sz="1050" dirty="0"/>
          </a:p>
        </p:txBody>
      </p:sp>
      <p:sp>
        <p:nvSpPr>
          <p:cNvPr id="18" name="Shape 16"/>
          <p:cNvSpPr/>
          <p:nvPr/>
        </p:nvSpPr>
        <p:spPr>
          <a:xfrm>
            <a:off x="182880" y="2834640"/>
            <a:ext cx="274320" cy="274320"/>
          </a:xfrm>
          <a:prstGeom prst="rect">
            <a:avLst/>
          </a:prstGeom>
          <a:solidFill>
            <a:srgbClr val="1A5276"/>
          </a:solidFill>
          <a:ln w="12700">
            <a:solidFill>
              <a:srgbClr val="1A5276"/>
            </a:solidFill>
            <a:prstDash val="solid"/>
          </a:ln>
        </p:spPr>
        <p:txBody>
          <a:bodyPr/>
          <a:lstStyle/>
          <a:p>
            <a:endParaRPr lang="en-US"/>
          </a:p>
        </p:txBody>
      </p:sp>
      <p:sp>
        <p:nvSpPr>
          <p:cNvPr id="19" name="Text 17"/>
          <p:cNvSpPr/>
          <p:nvPr/>
        </p:nvSpPr>
        <p:spPr>
          <a:xfrm>
            <a:off x="182880" y="283464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798064"/>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Broker fees are typically NON-REFUNDABLE even if policy is cancelled — must be stated clearly</a:t>
            </a:r>
            <a:endParaRPr lang="en-US" sz="1050" dirty="0"/>
          </a:p>
        </p:txBody>
      </p:sp>
      <p:sp>
        <p:nvSpPr>
          <p:cNvPr id="21" name="Shape 19"/>
          <p:cNvSpPr/>
          <p:nvPr/>
        </p:nvSpPr>
        <p:spPr>
          <a:xfrm>
            <a:off x="182880" y="3346704"/>
            <a:ext cx="274320" cy="274320"/>
          </a:xfrm>
          <a:prstGeom prst="rect">
            <a:avLst/>
          </a:prstGeom>
          <a:solidFill>
            <a:srgbClr val="1A5276"/>
          </a:solidFill>
          <a:ln w="12700">
            <a:solidFill>
              <a:srgbClr val="1A5276"/>
            </a:solidFill>
            <a:prstDash val="solid"/>
          </a:ln>
        </p:spPr>
        <p:txBody>
          <a:bodyPr/>
          <a:lstStyle/>
          <a:p>
            <a:endParaRPr lang="en-US"/>
          </a:p>
        </p:txBody>
      </p:sp>
      <p:sp>
        <p:nvSpPr>
          <p:cNvPr id="22" name="Text 20"/>
          <p:cNvSpPr/>
          <p:nvPr/>
        </p:nvSpPr>
        <p:spPr>
          <a:xfrm>
            <a:off x="182880" y="334670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310128"/>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may get full refund only if broker acted incompetently or dishonestly</a:t>
            </a:r>
            <a:endParaRPr lang="en-US" sz="1050" dirty="0"/>
          </a:p>
        </p:txBody>
      </p:sp>
      <p:sp>
        <p:nvSpPr>
          <p:cNvPr id="24" name="Shape 22"/>
          <p:cNvSpPr/>
          <p:nvPr/>
        </p:nvSpPr>
        <p:spPr>
          <a:xfrm>
            <a:off x="182880" y="3858768"/>
            <a:ext cx="274320" cy="274320"/>
          </a:xfrm>
          <a:prstGeom prst="rect">
            <a:avLst/>
          </a:prstGeom>
          <a:solidFill>
            <a:srgbClr val="1A5276"/>
          </a:solidFill>
          <a:ln w="12700">
            <a:solidFill>
              <a:srgbClr val="1A5276"/>
            </a:solidFill>
            <a:prstDash val="solid"/>
          </a:ln>
        </p:spPr>
        <p:txBody>
          <a:bodyPr/>
          <a:lstStyle/>
          <a:p>
            <a:endParaRPr lang="en-US"/>
          </a:p>
        </p:txBody>
      </p:sp>
      <p:sp>
        <p:nvSpPr>
          <p:cNvPr id="25" name="Text 23"/>
          <p:cNvSpPr/>
          <p:nvPr/>
        </p:nvSpPr>
        <p:spPr>
          <a:xfrm>
            <a:off x="182880" y="385876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82219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Disputes over non-refunded fees can be forwarded to CA Dept. of Insurance for review</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initials (2 places) + Client signature + Agent/Broker signature</a:t>
            </a:r>
            <a:endParaRPr lang="en-US" sz="950" dirty="0"/>
          </a:p>
        </p:txBody>
      </p:sp>
      <p:sp>
        <p:nvSpPr>
          <p:cNvPr id="29" name="Shape 27"/>
          <p:cNvSpPr/>
          <p:nvPr/>
        </p:nvSpPr>
        <p:spPr>
          <a:xfrm>
            <a:off x="5715000" y="658368"/>
            <a:ext cx="3246120" cy="434340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30" name="Image 0" descr="preencoded.png"/>
          <p:cNvPicPr>
            <a:picLocks noChangeAspect="1"/>
          </p:cNvPicPr>
          <p:nvPr/>
        </p:nvPicPr>
        <p:blipFill>
          <a:blip r:embed="rId3"/>
          <a:srcRect/>
          <a:stretch/>
        </p:blipFill>
        <p:spPr>
          <a:xfrm>
            <a:off x="5833872" y="749808"/>
            <a:ext cx="3017520" cy="41605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1E8449"/>
          </a:solidFill>
          <a:ln w="12700">
            <a:solidFill>
              <a:srgbClr val="1E8449"/>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1E8449"/>
                </a:solidFill>
                <a:latin typeface="Calibri" pitchFamily="34" charset="0"/>
                <a:ea typeface="Calibri" pitchFamily="34" charset="-122"/>
                <a:cs typeface="Calibri" pitchFamily="34" charset="-120"/>
              </a:rPr>
              <a:t>03</a:t>
            </a:r>
            <a:endParaRPr lang="en-US" sz="1400" dirty="0"/>
          </a:p>
        </p:txBody>
      </p:sp>
      <p:sp>
        <p:nvSpPr>
          <p:cNvPr id="5" name="Text 3"/>
          <p:cNvSpPr/>
          <p:nvPr/>
        </p:nvSpPr>
        <p:spPr>
          <a:xfrm>
            <a:off x="713232" y="91440"/>
            <a:ext cx="530352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Uber &amp; Lyft Exclusion</a:t>
            </a:r>
            <a:endParaRPr lang="en-US" sz="1800" dirty="0"/>
          </a:p>
        </p:txBody>
      </p:sp>
      <p:sp>
        <p:nvSpPr>
          <p:cNvPr id="6" name="Text 4"/>
          <p:cNvSpPr/>
          <p:nvPr/>
        </p:nvSpPr>
        <p:spPr>
          <a:xfrm>
            <a:off x="6126480" y="137160"/>
            <a:ext cx="283464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PREVIEW</a:t>
            </a:r>
            <a:endParaRPr lang="en-US" sz="1000" dirty="0"/>
          </a:p>
        </p:txBody>
      </p:sp>
      <p:sp>
        <p:nvSpPr>
          <p:cNvPr id="7" name="Text 5"/>
          <p:cNvSpPr/>
          <p:nvPr/>
        </p:nvSpPr>
        <p:spPr>
          <a:xfrm>
            <a:off x="182880" y="749808"/>
            <a:ext cx="5303520" cy="365760"/>
          </a:xfrm>
          <a:prstGeom prst="rect">
            <a:avLst/>
          </a:prstGeom>
          <a:noFill/>
          <a:ln/>
        </p:spPr>
        <p:txBody>
          <a:bodyPr wrap="square" rtlCol="0" anchor="ctr"/>
          <a:lstStyle/>
          <a:p>
            <a:pPr marL="0" indent="0">
              <a:buNone/>
            </a:pPr>
            <a:r>
              <a:rPr lang="en-US" sz="1100" b="1" i="1" dirty="0">
                <a:solidFill>
                  <a:srgbClr val="1E8449"/>
                </a:solidFill>
                <a:latin typeface="Calibri" pitchFamily="34" charset="0"/>
                <a:ea typeface="Calibri" pitchFamily="34" charset="-122"/>
                <a:cs typeface="Calibri" pitchFamily="34" charset="-120"/>
              </a:rPr>
              <a:t>Client confirms vehicle will NOT be used for rideshare or delivery</a:t>
            </a:r>
            <a:endParaRPr lang="en-US" sz="1100" dirty="0"/>
          </a:p>
        </p:txBody>
      </p:sp>
      <p:sp>
        <p:nvSpPr>
          <p:cNvPr id="8" name="Shape 6"/>
          <p:cNvSpPr/>
          <p:nvPr/>
        </p:nvSpPr>
        <p:spPr>
          <a:xfrm>
            <a:off x="182880" y="1161288"/>
            <a:ext cx="521208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1E8449"/>
          </a:solidFill>
          <a:ln w="12700">
            <a:solidFill>
              <a:srgbClr val="1E8449"/>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Policy does NOT cover vehicles used to carry passengers for a fee or compensation</a:t>
            </a:r>
            <a:endParaRPr lang="en-US" sz="1050" dirty="0"/>
          </a:p>
        </p:txBody>
      </p:sp>
      <p:sp>
        <p:nvSpPr>
          <p:cNvPr id="12" name="Shape 10"/>
          <p:cNvSpPr/>
          <p:nvPr/>
        </p:nvSpPr>
        <p:spPr>
          <a:xfrm>
            <a:off x="182880" y="1810512"/>
            <a:ext cx="274320" cy="274320"/>
          </a:xfrm>
          <a:prstGeom prst="rect">
            <a:avLst/>
          </a:prstGeom>
          <a:solidFill>
            <a:srgbClr val="1E8449"/>
          </a:solidFill>
          <a:ln w="12700">
            <a:solidFill>
              <a:srgbClr val="1E8449"/>
            </a:solidFill>
            <a:prstDash val="solid"/>
          </a:ln>
        </p:spPr>
        <p:txBody>
          <a:bodyPr/>
          <a:lstStyle/>
          <a:p>
            <a:endParaRPr lang="en-US"/>
          </a:p>
        </p:txBody>
      </p:sp>
      <p:sp>
        <p:nvSpPr>
          <p:cNvPr id="13" name="Text 11"/>
          <p:cNvSpPr/>
          <p:nvPr/>
        </p:nvSpPr>
        <p:spPr>
          <a:xfrm>
            <a:off x="182880" y="18105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73936"/>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Excludes any time vehicle is logged onto a rideshare/delivery app — even waiting for a ride</a:t>
            </a:r>
            <a:endParaRPr lang="en-US" sz="1050" dirty="0"/>
          </a:p>
        </p:txBody>
      </p:sp>
      <p:sp>
        <p:nvSpPr>
          <p:cNvPr id="15" name="Shape 13"/>
          <p:cNvSpPr/>
          <p:nvPr/>
        </p:nvSpPr>
        <p:spPr>
          <a:xfrm>
            <a:off x="182880" y="2322576"/>
            <a:ext cx="274320" cy="274320"/>
          </a:xfrm>
          <a:prstGeom prst="rect">
            <a:avLst/>
          </a:prstGeom>
          <a:solidFill>
            <a:srgbClr val="1E8449"/>
          </a:solidFill>
          <a:ln w="12700">
            <a:solidFill>
              <a:srgbClr val="1E8449"/>
            </a:solidFill>
            <a:prstDash val="solid"/>
          </a:ln>
        </p:spPr>
        <p:txBody>
          <a:bodyPr/>
          <a:lstStyle/>
          <a:p>
            <a:endParaRPr lang="en-US"/>
          </a:p>
        </p:txBody>
      </p:sp>
      <p:sp>
        <p:nvSpPr>
          <p:cNvPr id="16" name="Text 14"/>
          <p:cNvSpPr/>
          <p:nvPr/>
        </p:nvSpPr>
        <p:spPr>
          <a:xfrm>
            <a:off x="182880" y="232257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86000"/>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Also excludes delivery of tangible property for compensation (food, packages, etc.)</a:t>
            </a:r>
            <a:endParaRPr lang="en-US" sz="1050" dirty="0"/>
          </a:p>
        </p:txBody>
      </p:sp>
      <p:sp>
        <p:nvSpPr>
          <p:cNvPr id="18" name="Shape 16"/>
          <p:cNvSpPr/>
          <p:nvPr/>
        </p:nvSpPr>
        <p:spPr>
          <a:xfrm>
            <a:off x="182880" y="2834640"/>
            <a:ext cx="274320" cy="274320"/>
          </a:xfrm>
          <a:prstGeom prst="rect">
            <a:avLst/>
          </a:prstGeom>
          <a:solidFill>
            <a:srgbClr val="1E8449"/>
          </a:solidFill>
          <a:ln w="12700">
            <a:solidFill>
              <a:srgbClr val="1E8449"/>
            </a:solidFill>
            <a:prstDash val="solid"/>
          </a:ln>
        </p:spPr>
        <p:txBody>
          <a:bodyPr/>
          <a:lstStyle/>
          <a:p>
            <a:endParaRPr lang="en-US"/>
          </a:p>
        </p:txBody>
      </p:sp>
      <p:sp>
        <p:nvSpPr>
          <p:cNvPr id="19" name="Text 17"/>
          <p:cNvSpPr/>
          <p:nvPr/>
        </p:nvSpPr>
        <p:spPr>
          <a:xfrm>
            <a:off x="182880" y="283464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798064"/>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Excluded platforms: Uber, Lyft, DoorDash, GrubHub, Instacart, Postmates, Gopuff, Waitr, Ezcater</a:t>
            </a:r>
            <a:endParaRPr lang="en-US" sz="1050" dirty="0"/>
          </a:p>
        </p:txBody>
      </p:sp>
      <p:sp>
        <p:nvSpPr>
          <p:cNvPr id="21" name="Shape 19"/>
          <p:cNvSpPr/>
          <p:nvPr/>
        </p:nvSpPr>
        <p:spPr>
          <a:xfrm>
            <a:off x="182880" y="3346704"/>
            <a:ext cx="274320" cy="274320"/>
          </a:xfrm>
          <a:prstGeom prst="rect">
            <a:avLst/>
          </a:prstGeom>
          <a:solidFill>
            <a:srgbClr val="1E8449"/>
          </a:solidFill>
          <a:ln w="12700">
            <a:solidFill>
              <a:srgbClr val="1E8449"/>
            </a:solidFill>
            <a:prstDash val="solid"/>
          </a:ln>
        </p:spPr>
        <p:txBody>
          <a:bodyPr/>
          <a:lstStyle/>
          <a:p>
            <a:endParaRPr lang="en-US"/>
          </a:p>
        </p:txBody>
      </p:sp>
      <p:sp>
        <p:nvSpPr>
          <p:cNvPr id="22" name="Text 20"/>
          <p:cNvSpPr/>
          <p:nvPr/>
        </p:nvSpPr>
        <p:spPr>
          <a:xfrm>
            <a:off x="182880" y="334670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310128"/>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Using vehicle for these purposes = claim DENIED under this policy</a:t>
            </a:r>
            <a:endParaRPr lang="en-US" sz="1050" dirty="0"/>
          </a:p>
        </p:txBody>
      </p:sp>
      <p:sp>
        <p:nvSpPr>
          <p:cNvPr id="24" name="Shape 22"/>
          <p:cNvSpPr/>
          <p:nvPr/>
        </p:nvSpPr>
        <p:spPr>
          <a:xfrm>
            <a:off x="182880" y="3858768"/>
            <a:ext cx="274320" cy="274320"/>
          </a:xfrm>
          <a:prstGeom prst="rect">
            <a:avLst/>
          </a:prstGeom>
          <a:solidFill>
            <a:srgbClr val="1E8449"/>
          </a:solidFill>
          <a:ln w="12700">
            <a:solidFill>
              <a:srgbClr val="1E8449"/>
            </a:solidFill>
            <a:prstDash val="solid"/>
          </a:ln>
        </p:spPr>
        <p:txBody>
          <a:bodyPr/>
          <a:lstStyle/>
          <a:p>
            <a:endParaRPr lang="en-US"/>
          </a:p>
        </p:txBody>
      </p:sp>
      <p:sp>
        <p:nvSpPr>
          <p:cNvPr id="25" name="Text 23"/>
          <p:cNvSpPr/>
          <p:nvPr/>
        </p:nvSpPr>
        <p:spPr>
          <a:xfrm>
            <a:off x="182880" y="385876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82219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signs to acknowledge and accept this exclusion before coverage begins</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signature only</a:t>
            </a:r>
            <a:endParaRPr lang="en-US" sz="950" dirty="0"/>
          </a:p>
        </p:txBody>
      </p:sp>
      <p:sp>
        <p:nvSpPr>
          <p:cNvPr id="29" name="Shape 27"/>
          <p:cNvSpPr/>
          <p:nvPr/>
        </p:nvSpPr>
        <p:spPr>
          <a:xfrm>
            <a:off x="5715000" y="658368"/>
            <a:ext cx="3246120" cy="434340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30" name="Image 0" descr="preencoded.png"/>
          <p:cNvPicPr>
            <a:picLocks noChangeAspect="1"/>
          </p:cNvPicPr>
          <p:nvPr/>
        </p:nvPicPr>
        <p:blipFill>
          <a:blip r:embed="rId3"/>
          <a:srcRect/>
          <a:stretch/>
        </p:blipFill>
        <p:spPr>
          <a:xfrm>
            <a:off x="5833872" y="749808"/>
            <a:ext cx="3017520" cy="41605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7D3C98"/>
          </a:solidFill>
          <a:ln w="12700">
            <a:solidFill>
              <a:srgbClr val="7D3C98"/>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7D3C98"/>
                </a:solidFill>
                <a:latin typeface="Calibri" pitchFamily="34" charset="0"/>
                <a:ea typeface="Calibri" pitchFamily="34" charset="-122"/>
                <a:cs typeface="Calibri" pitchFamily="34" charset="-120"/>
              </a:rPr>
              <a:t>04</a:t>
            </a:r>
            <a:endParaRPr lang="en-US" sz="1400" dirty="0"/>
          </a:p>
        </p:txBody>
      </p:sp>
      <p:sp>
        <p:nvSpPr>
          <p:cNvPr id="5" name="Text 3"/>
          <p:cNvSpPr/>
          <p:nvPr/>
        </p:nvSpPr>
        <p:spPr>
          <a:xfrm>
            <a:off x="713232" y="91440"/>
            <a:ext cx="530352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Household Member Disclosure</a:t>
            </a:r>
            <a:endParaRPr lang="en-US" sz="1800" dirty="0"/>
          </a:p>
        </p:txBody>
      </p:sp>
      <p:sp>
        <p:nvSpPr>
          <p:cNvPr id="6" name="Text 4"/>
          <p:cNvSpPr/>
          <p:nvPr/>
        </p:nvSpPr>
        <p:spPr>
          <a:xfrm>
            <a:off x="6126480" y="137160"/>
            <a:ext cx="283464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PREVIEW</a:t>
            </a:r>
            <a:endParaRPr lang="en-US" sz="1000" dirty="0"/>
          </a:p>
        </p:txBody>
      </p:sp>
      <p:sp>
        <p:nvSpPr>
          <p:cNvPr id="7" name="Text 5"/>
          <p:cNvSpPr/>
          <p:nvPr/>
        </p:nvSpPr>
        <p:spPr>
          <a:xfrm>
            <a:off x="182880" y="749808"/>
            <a:ext cx="5303520" cy="365760"/>
          </a:xfrm>
          <a:prstGeom prst="rect">
            <a:avLst/>
          </a:prstGeom>
          <a:noFill/>
          <a:ln/>
        </p:spPr>
        <p:txBody>
          <a:bodyPr wrap="square" rtlCol="0" anchor="ctr"/>
          <a:lstStyle/>
          <a:p>
            <a:pPr marL="0" indent="0">
              <a:buNone/>
            </a:pPr>
            <a:r>
              <a:rPr lang="en-US" sz="1100" b="1" i="1" dirty="0">
                <a:solidFill>
                  <a:srgbClr val="7D3C98"/>
                </a:solidFill>
                <a:latin typeface="Calibri" pitchFamily="34" charset="0"/>
                <a:ea typeface="Calibri" pitchFamily="34" charset="-122"/>
                <a:cs typeface="Calibri" pitchFamily="34" charset="-120"/>
              </a:rPr>
              <a:t>All household members must be disclosed to the insurance carrier</a:t>
            </a:r>
            <a:endParaRPr lang="en-US" sz="1100" dirty="0"/>
          </a:p>
        </p:txBody>
      </p:sp>
      <p:sp>
        <p:nvSpPr>
          <p:cNvPr id="8" name="Shape 6"/>
          <p:cNvSpPr/>
          <p:nvPr/>
        </p:nvSpPr>
        <p:spPr>
          <a:xfrm>
            <a:off x="182880" y="1161288"/>
            <a:ext cx="521208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7D3C98"/>
          </a:solidFill>
          <a:ln w="12700">
            <a:solidFill>
              <a:srgbClr val="7D3C98"/>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Carrier requires ALL household members disclosed — whether or not they drive</a:t>
            </a:r>
            <a:endParaRPr lang="en-US" sz="1050" dirty="0"/>
          </a:p>
        </p:txBody>
      </p:sp>
      <p:sp>
        <p:nvSpPr>
          <p:cNvPr id="12" name="Shape 10"/>
          <p:cNvSpPr/>
          <p:nvPr/>
        </p:nvSpPr>
        <p:spPr>
          <a:xfrm>
            <a:off x="182880" y="1810512"/>
            <a:ext cx="274320" cy="274320"/>
          </a:xfrm>
          <a:prstGeom prst="rect">
            <a:avLst/>
          </a:prstGeom>
          <a:solidFill>
            <a:srgbClr val="7D3C98"/>
          </a:solidFill>
          <a:ln w="12700">
            <a:solidFill>
              <a:srgbClr val="7D3C98"/>
            </a:solidFill>
            <a:prstDash val="solid"/>
          </a:ln>
        </p:spPr>
        <p:txBody>
          <a:bodyPr/>
          <a:lstStyle/>
          <a:p>
            <a:endParaRPr lang="en-US"/>
          </a:p>
        </p:txBody>
      </p:sp>
      <p:sp>
        <p:nvSpPr>
          <p:cNvPr id="13" name="Text 11"/>
          <p:cNvSpPr/>
          <p:nvPr/>
        </p:nvSpPr>
        <p:spPr>
          <a:xfrm>
            <a:off x="182880" y="18105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73936"/>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Includes children away at school and anyone with regular access to insured vehicles</a:t>
            </a:r>
            <a:endParaRPr lang="en-US" sz="1050" dirty="0"/>
          </a:p>
        </p:txBody>
      </p:sp>
      <p:sp>
        <p:nvSpPr>
          <p:cNvPr id="15" name="Shape 13"/>
          <p:cNvSpPr/>
          <p:nvPr/>
        </p:nvSpPr>
        <p:spPr>
          <a:xfrm>
            <a:off x="182880" y="2322576"/>
            <a:ext cx="274320" cy="274320"/>
          </a:xfrm>
          <a:prstGeom prst="rect">
            <a:avLst/>
          </a:prstGeom>
          <a:solidFill>
            <a:srgbClr val="7D3C98"/>
          </a:solidFill>
          <a:ln w="12700">
            <a:solidFill>
              <a:srgbClr val="7D3C98"/>
            </a:solidFill>
            <a:prstDash val="solid"/>
          </a:ln>
        </p:spPr>
        <p:txBody>
          <a:bodyPr/>
          <a:lstStyle/>
          <a:p>
            <a:endParaRPr lang="en-US"/>
          </a:p>
        </p:txBody>
      </p:sp>
      <p:sp>
        <p:nvSpPr>
          <p:cNvPr id="16" name="Text 14"/>
          <p:cNvSpPr/>
          <p:nvPr/>
        </p:nvSpPr>
        <p:spPr>
          <a:xfrm>
            <a:off x="182880" y="232257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86000"/>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Failure to disclose = material misrepresentation, may affect claims coverage</a:t>
            </a:r>
            <a:endParaRPr lang="en-US" sz="1050" dirty="0"/>
          </a:p>
        </p:txBody>
      </p:sp>
      <p:sp>
        <p:nvSpPr>
          <p:cNvPr id="18" name="Shape 16"/>
          <p:cNvSpPr/>
          <p:nvPr/>
        </p:nvSpPr>
        <p:spPr>
          <a:xfrm>
            <a:off x="182880" y="2834640"/>
            <a:ext cx="274320" cy="274320"/>
          </a:xfrm>
          <a:prstGeom prst="rect">
            <a:avLst/>
          </a:prstGeom>
          <a:solidFill>
            <a:srgbClr val="7D3C98"/>
          </a:solidFill>
          <a:ln w="12700">
            <a:solidFill>
              <a:srgbClr val="7D3C98"/>
            </a:solidFill>
            <a:prstDash val="solid"/>
          </a:ln>
        </p:spPr>
        <p:txBody>
          <a:bodyPr/>
          <a:lstStyle/>
          <a:p>
            <a:endParaRPr lang="en-US"/>
          </a:p>
        </p:txBody>
      </p:sp>
      <p:sp>
        <p:nvSpPr>
          <p:cNvPr id="19" name="Text 17"/>
          <p:cNvSpPr/>
          <p:nvPr/>
        </p:nvSpPr>
        <p:spPr>
          <a:xfrm>
            <a:off x="182880" y="283464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798064"/>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confirms no one over age 14 in the household has been left undisclosed</a:t>
            </a:r>
            <a:endParaRPr lang="en-US" sz="1050" dirty="0"/>
          </a:p>
        </p:txBody>
      </p:sp>
      <p:sp>
        <p:nvSpPr>
          <p:cNvPr id="21" name="Shape 19"/>
          <p:cNvSpPr/>
          <p:nvPr/>
        </p:nvSpPr>
        <p:spPr>
          <a:xfrm>
            <a:off x="182880" y="3346704"/>
            <a:ext cx="274320" cy="274320"/>
          </a:xfrm>
          <a:prstGeom prst="rect">
            <a:avLst/>
          </a:prstGeom>
          <a:solidFill>
            <a:srgbClr val="7D3C98"/>
          </a:solidFill>
          <a:ln w="12700">
            <a:solidFill>
              <a:srgbClr val="7D3C98"/>
            </a:solidFill>
            <a:prstDash val="solid"/>
          </a:ln>
        </p:spPr>
        <p:txBody>
          <a:bodyPr/>
          <a:lstStyle/>
          <a:p>
            <a:endParaRPr lang="en-US"/>
          </a:p>
        </p:txBody>
      </p:sp>
      <p:sp>
        <p:nvSpPr>
          <p:cNvPr id="22" name="Text 20"/>
          <p:cNvSpPr/>
          <p:nvPr/>
        </p:nvSpPr>
        <p:spPr>
          <a:xfrm>
            <a:off x="182880" y="334670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310128"/>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agrees to notify broker of any new household members during the policy term</a:t>
            </a:r>
            <a:endParaRPr lang="en-US" sz="1050" dirty="0"/>
          </a:p>
        </p:txBody>
      </p:sp>
      <p:sp>
        <p:nvSpPr>
          <p:cNvPr id="24" name="Shape 22"/>
          <p:cNvSpPr/>
          <p:nvPr/>
        </p:nvSpPr>
        <p:spPr>
          <a:xfrm>
            <a:off x="182880" y="3858768"/>
            <a:ext cx="274320" cy="274320"/>
          </a:xfrm>
          <a:prstGeom prst="rect">
            <a:avLst/>
          </a:prstGeom>
          <a:solidFill>
            <a:srgbClr val="7D3C98"/>
          </a:solidFill>
          <a:ln w="12700">
            <a:solidFill>
              <a:srgbClr val="7D3C98"/>
            </a:solidFill>
            <a:prstDash val="solid"/>
          </a:ln>
        </p:spPr>
        <p:txBody>
          <a:bodyPr/>
          <a:lstStyle/>
          <a:p>
            <a:endParaRPr lang="en-US"/>
          </a:p>
        </p:txBody>
      </p:sp>
      <p:sp>
        <p:nvSpPr>
          <p:cNvPr id="25" name="Text 23"/>
          <p:cNvSpPr/>
          <p:nvPr/>
        </p:nvSpPr>
        <p:spPr>
          <a:xfrm>
            <a:off x="182880" y="385876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82219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Additional members can be listed as included drivers or excluded from the policy</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initials on each of 5 statements + Client signature</a:t>
            </a:r>
            <a:endParaRPr lang="en-US" sz="950" dirty="0"/>
          </a:p>
        </p:txBody>
      </p:sp>
      <p:sp>
        <p:nvSpPr>
          <p:cNvPr id="29" name="Shape 27"/>
          <p:cNvSpPr/>
          <p:nvPr/>
        </p:nvSpPr>
        <p:spPr>
          <a:xfrm>
            <a:off x="5715000" y="658368"/>
            <a:ext cx="3246120" cy="434340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30" name="Image 0" descr="preencoded.png"/>
          <p:cNvPicPr>
            <a:picLocks noChangeAspect="1"/>
          </p:cNvPicPr>
          <p:nvPr/>
        </p:nvPicPr>
        <p:blipFill>
          <a:blip r:embed="rId3"/>
          <a:srcRect/>
          <a:stretch/>
        </p:blipFill>
        <p:spPr>
          <a:xfrm>
            <a:off x="5833872" y="749808"/>
            <a:ext cx="3017520" cy="41605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B7950B"/>
          </a:solidFill>
          <a:ln w="12700">
            <a:solidFill>
              <a:srgbClr val="B7950B"/>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B7950B"/>
                </a:solidFill>
                <a:latin typeface="Calibri" pitchFamily="34" charset="0"/>
                <a:ea typeface="Calibri" pitchFamily="34" charset="-122"/>
                <a:cs typeface="Calibri" pitchFamily="34" charset="-120"/>
              </a:rPr>
              <a:t>05</a:t>
            </a:r>
            <a:endParaRPr lang="en-US" sz="1400" dirty="0"/>
          </a:p>
        </p:txBody>
      </p:sp>
      <p:sp>
        <p:nvSpPr>
          <p:cNvPr id="5" name="Text 3"/>
          <p:cNvSpPr/>
          <p:nvPr/>
        </p:nvSpPr>
        <p:spPr>
          <a:xfrm>
            <a:off x="713232" y="91440"/>
            <a:ext cx="530352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Agent Advice</a:t>
            </a:r>
            <a:endParaRPr lang="en-US" sz="1800" dirty="0"/>
          </a:p>
        </p:txBody>
      </p:sp>
      <p:sp>
        <p:nvSpPr>
          <p:cNvPr id="6" name="Text 4"/>
          <p:cNvSpPr/>
          <p:nvPr/>
        </p:nvSpPr>
        <p:spPr>
          <a:xfrm>
            <a:off x="6126480" y="137160"/>
            <a:ext cx="283464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PREVIEW</a:t>
            </a:r>
            <a:endParaRPr lang="en-US" sz="1000" dirty="0"/>
          </a:p>
        </p:txBody>
      </p:sp>
      <p:sp>
        <p:nvSpPr>
          <p:cNvPr id="7" name="Text 5"/>
          <p:cNvSpPr/>
          <p:nvPr/>
        </p:nvSpPr>
        <p:spPr>
          <a:xfrm>
            <a:off x="182880" y="749808"/>
            <a:ext cx="5303520" cy="365760"/>
          </a:xfrm>
          <a:prstGeom prst="rect">
            <a:avLst/>
          </a:prstGeom>
          <a:noFill/>
          <a:ln/>
        </p:spPr>
        <p:txBody>
          <a:bodyPr wrap="square" rtlCol="0" anchor="ctr"/>
          <a:lstStyle/>
          <a:p>
            <a:pPr marL="0" indent="0">
              <a:buNone/>
            </a:pPr>
            <a:r>
              <a:rPr lang="en-US" sz="1100" b="1" i="1" dirty="0">
                <a:solidFill>
                  <a:srgbClr val="B7950B"/>
                </a:solidFill>
                <a:latin typeface="Calibri" pitchFamily="34" charset="0"/>
                <a:ea typeface="Calibri" pitchFamily="34" charset="-122"/>
                <a:cs typeface="Calibri" pitchFamily="34" charset="-120"/>
              </a:rPr>
              <a:t>Formal recommendation — documents vehicles, drivers, and coverage choices</a:t>
            </a:r>
            <a:endParaRPr lang="en-US" sz="1100" dirty="0"/>
          </a:p>
        </p:txBody>
      </p:sp>
      <p:sp>
        <p:nvSpPr>
          <p:cNvPr id="8" name="Shape 6"/>
          <p:cNvSpPr/>
          <p:nvPr/>
        </p:nvSpPr>
        <p:spPr>
          <a:xfrm>
            <a:off x="182880" y="1161288"/>
            <a:ext cx="521208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B7950B"/>
          </a:solidFill>
          <a:ln w="12700">
            <a:solidFill>
              <a:srgbClr val="B7950B"/>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Lists every vehicle insured: Year, Make, Model, VIN, and full coverage details</a:t>
            </a:r>
            <a:endParaRPr lang="en-US" sz="1050" dirty="0"/>
          </a:p>
        </p:txBody>
      </p:sp>
      <p:sp>
        <p:nvSpPr>
          <p:cNvPr id="12" name="Shape 10"/>
          <p:cNvSpPr/>
          <p:nvPr/>
        </p:nvSpPr>
        <p:spPr>
          <a:xfrm>
            <a:off x="182880" y="1810512"/>
            <a:ext cx="274320" cy="274320"/>
          </a:xfrm>
          <a:prstGeom prst="rect">
            <a:avLst/>
          </a:prstGeom>
          <a:solidFill>
            <a:srgbClr val="B7950B"/>
          </a:solidFill>
          <a:ln w="12700">
            <a:solidFill>
              <a:srgbClr val="B7950B"/>
            </a:solidFill>
            <a:prstDash val="solid"/>
          </a:ln>
        </p:spPr>
        <p:txBody>
          <a:bodyPr/>
          <a:lstStyle/>
          <a:p>
            <a:endParaRPr lang="en-US"/>
          </a:p>
        </p:txBody>
      </p:sp>
      <p:sp>
        <p:nvSpPr>
          <p:cNvPr id="13" name="Text 11"/>
          <p:cNvSpPr/>
          <p:nvPr/>
        </p:nvSpPr>
        <p:spPr>
          <a:xfrm>
            <a:off x="182880" y="18105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73936"/>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Lists all rated drivers: name, date of birth, marital status, relationship to insured</a:t>
            </a:r>
            <a:endParaRPr lang="en-US" sz="1050" dirty="0"/>
          </a:p>
        </p:txBody>
      </p:sp>
      <p:sp>
        <p:nvSpPr>
          <p:cNvPr id="15" name="Shape 13"/>
          <p:cNvSpPr/>
          <p:nvPr/>
        </p:nvSpPr>
        <p:spPr>
          <a:xfrm>
            <a:off x="182880" y="2322576"/>
            <a:ext cx="274320" cy="274320"/>
          </a:xfrm>
          <a:prstGeom prst="rect">
            <a:avLst/>
          </a:prstGeom>
          <a:solidFill>
            <a:srgbClr val="B7950B"/>
          </a:solidFill>
          <a:ln w="12700">
            <a:solidFill>
              <a:srgbClr val="B7950B"/>
            </a:solidFill>
            <a:prstDash val="solid"/>
          </a:ln>
        </p:spPr>
        <p:txBody>
          <a:bodyPr/>
          <a:lstStyle/>
          <a:p>
            <a:endParaRPr lang="en-US"/>
          </a:p>
        </p:txBody>
      </p:sp>
      <p:sp>
        <p:nvSpPr>
          <p:cNvPr id="16" name="Text 14"/>
          <p:cNvSpPr/>
          <p:nvPr/>
        </p:nvSpPr>
        <p:spPr>
          <a:xfrm>
            <a:off x="182880" y="232257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86000"/>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Agent makes a formal coverage recommendation (e.g., adding Comp &amp; Collision)</a:t>
            </a:r>
            <a:endParaRPr lang="en-US" sz="1050" dirty="0"/>
          </a:p>
        </p:txBody>
      </p:sp>
      <p:sp>
        <p:nvSpPr>
          <p:cNvPr id="18" name="Shape 16"/>
          <p:cNvSpPr/>
          <p:nvPr/>
        </p:nvSpPr>
        <p:spPr>
          <a:xfrm>
            <a:off x="182880" y="2834640"/>
            <a:ext cx="274320" cy="274320"/>
          </a:xfrm>
          <a:prstGeom prst="rect">
            <a:avLst/>
          </a:prstGeom>
          <a:solidFill>
            <a:srgbClr val="B7950B"/>
          </a:solidFill>
          <a:ln w="12700">
            <a:solidFill>
              <a:srgbClr val="B7950B"/>
            </a:solidFill>
            <a:prstDash val="solid"/>
          </a:ln>
        </p:spPr>
        <p:txBody>
          <a:bodyPr/>
          <a:lstStyle/>
          <a:p>
            <a:endParaRPr lang="en-US"/>
          </a:p>
        </p:txBody>
      </p:sp>
      <p:sp>
        <p:nvSpPr>
          <p:cNvPr id="19" name="Text 17"/>
          <p:cNvSpPr/>
          <p:nvPr/>
        </p:nvSpPr>
        <p:spPr>
          <a:xfrm>
            <a:off x="182880" y="283464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798064"/>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signs ACCEPTING their current chosen coverage on the Purchase Rate line</a:t>
            </a:r>
            <a:endParaRPr lang="en-US" sz="1050" dirty="0"/>
          </a:p>
        </p:txBody>
      </p:sp>
      <p:sp>
        <p:nvSpPr>
          <p:cNvPr id="21" name="Shape 19"/>
          <p:cNvSpPr/>
          <p:nvPr/>
        </p:nvSpPr>
        <p:spPr>
          <a:xfrm>
            <a:off x="182880" y="3346704"/>
            <a:ext cx="274320" cy="274320"/>
          </a:xfrm>
          <a:prstGeom prst="rect">
            <a:avLst/>
          </a:prstGeom>
          <a:solidFill>
            <a:srgbClr val="B7950B"/>
          </a:solidFill>
          <a:ln w="12700">
            <a:solidFill>
              <a:srgbClr val="B7950B"/>
            </a:solidFill>
            <a:prstDash val="solid"/>
          </a:ln>
        </p:spPr>
        <p:txBody>
          <a:bodyPr/>
          <a:lstStyle/>
          <a:p>
            <a:endParaRPr lang="en-US"/>
          </a:p>
        </p:txBody>
      </p:sp>
      <p:sp>
        <p:nvSpPr>
          <p:cNvPr id="22" name="Text 20"/>
          <p:cNvSpPr/>
          <p:nvPr/>
        </p:nvSpPr>
        <p:spPr>
          <a:xfrm>
            <a:off x="182880" y="334670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310128"/>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signs REJECTING the agent's recommendation if declining upgraded coverage</a:t>
            </a:r>
            <a:endParaRPr lang="en-US" sz="1050" dirty="0"/>
          </a:p>
        </p:txBody>
      </p:sp>
      <p:sp>
        <p:nvSpPr>
          <p:cNvPr id="24" name="Shape 22"/>
          <p:cNvSpPr/>
          <p:nvPr/>
        </p:nvSpPr>
        <p:spPr>
          <a:xfrm>
            <a:off x="182880" y="3858768"/>
            <a:ext cx="274320" cy="274320"/>
          </a:xfrm>
          <a:prstGeom prst="rect">
            <a:avLst/>
          </a:prstGeom>
          <a:solidFill>
            <a:srgbClr val="B7950B"/>
          </a:solidFill>
          <a:ln w="12700">
            <a:solidFill>
              <a:srgbClr val="B7950B"/>
            </a:solidFill>
            <a:prstDash val="solid"/>
          </a:ln>
        </p:spPr>
        <p:txBody>
          <a:bodyPr/>
          <a:lstStyle/>
          <a:p>
            <a:endParaRPr lang="en-US"/>
          </a:p>
        </p:txBody>
      </p:sp>
      <p:sp>
        <p:nvSpPr>
          <p:cNvPr id="25" name="Text 23"/>
          <p:cNvSpPr/>
          <p:nvPr/>
        </p:nvSpPr>
        <p:spPr>
          <a:xfrm>
            <a:off x="182880" y="385876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822192"/>
            <a:ext cx="4846320" cy="457200"/>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Both client and agent sign at the bottom confirming the conversation and full agreement</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(Accept) + Client (Reject recommendation) + Agent &amp; Client final signatures</a:t>
            </a:r>
            <a:endParaRPr lang="en-US" sz="950" dirty="0"/>
          </a:p>
        </p:txBody>
      </p:sp>
      <p:sp>
        <p:nvSpPr>
          <p:cNvPr id="29" name="Shape 27"/>
          <p:cNvSpPr/>
          <p:nvPr/>
        </p:nvSpPr>
        <p:spPr>
          <a:xfrm>
            <a:off x="5715000" y="658368"/>
            <a:ext cx="3246120" cy="4343400"/>
          </a:xfrm>
          <a:prstGeom prst="rect">
            <a:avLst/>
          </a:prstGeom>
          <a:solidFill>
            <a:srgbClr val="F0F3F4"/>
          </a:solidFill>
          <a:ln w="12700">
            <a:solidFill>
              <a:srgbClr val="D5D8DC"/>
            </a:solidFill>
            <a:prstDash val="solid"/>
          </a:ln>
          <a:effectLst>
            <a:outerShdw blurRad="101600" dist="38100" dir="8100000" algn="bl" rotWithShape="0">
              <a:srgbClr val="000000">
                <a:alpha val="12000"/>
              </a:srgbClr>
            </a:outerShdw>
          </a:effectLst>
        </p:spPr>
        <p:txBody>
          <a:bodyPr/>
          <a:lstStyle/>
          <a:p>
            <a:endParaRPr lang="en-US"/>
          </a:p>
        </p:txBody>
      </p:sp>
      <p:pic>
        <p:nvPicPr>
          <p:cNvPr id="30" name="Image 0" descr="preencoded.png"/>
          <p:cNvPicPr>
            <a:picLocks noChangeAspect="1"/>
          </p:cNvPicPr>
          <p:nvPr/>
        </p:nvPicPr>
        <p:blipFill>
          <a:blip r:embed="rId3"/>
          <a:srcRect/>
          <a:stretch/>
        </p:blipFill>
        <p:spPr>
          <a:xfrm>
            <a:off x="5833872" y="749808"/>
            <a:ext cx="3017520" cy="41605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CB4335"/>
          </a:solidFill>
          <a:ln w="12700">
            <a:solidFill>
              <a:srgbClr val="CB4335"/>
            </a:solidFill>
            <a:prstDash val="solid"/>
          </a:ln>
        </p:spPr>
        <p:txBody>
          <a:bodyPr/>
          <a:lstStyle/>
          <a:p>
            <a:endParaRPr lang="en-US"/>
          </a:p>
        </p:txBody>
      </p:sp>
      <p:sp>
        <p:nvSpPr>
          <p:cNvPr id="3" name="Shape 1"/>
          <p:cNvSpPr/>
          <p:nvPr/>
        </p:nvSpPr>
        <p:spPr>
          <a:xfrm>
            <a:off x="137160" y="64008"/>
            <a:ext cx="457200" cy="457200"/>
          </a:xfrm>
          <a:prstGeom prst="ellipse">
            <a:avLst/>
          </a:prstGeom>
          <a:solidFill>
            <a:srgbClr val="FFFFFF"/>
          </a:solidFill>
          <a:ln w="12700">
            <a:solidFill>
              <a:srgbClr val="FFFFFF"/>
            </a:solidFill>
            <a:prstDash val="solid"/>
          </a:ln>
        </p:spPr>
        <p:txBody>
          <a:bodyPr/>
          <a:lstStyle/>
          <a:p>
            <a:endParaRPr lang="en-US"/>
          </a:p>
        </p:txBody>
      </p:sp>
      <p:sp>
        <p:nvSpPr>
          <p:cNvPr id="4" name="Text 2"/>
          <p:cNvSpPr/>
          <p:nvPr/>
        </p:nvSpPr>
        <p:spPr>
          <a:xfrm>
            <a:off x="137160" y="91440"/>
            <a:ext cx="457200" cy="384048"/>
          </a:xfrm>
          <a:prstGeom prst="rect">
            <a:avLst/>
          </a:prstGeom>
          <a:noFill/>
          <a:ln/>
        </p:spPr>
        <p:txBody>
          <a:bodyPr wrap="square" rtlCol="0" anchor="ctr"/>
          <a:lstStyle/>
          <a:p>
            <a:pPr marL="0" indent="0" algn="ctr">
              <a:buNone/>
            </a:pPr>
            <a:r>
              <a:rPr lang="en-US" sz="1400" b="1" dirty="0">
                <a:solidFill>
                  <a:srgbClr val="CB4335"/>
                </a:solidFill>
                <a:latin typeface="Calibri" pitchFamily="34" charset="0"/>
                <a:ea typeface="Calibri" pitchFamily="34" charset="-122"/>
                <a:cs typeface="Calibri" pitchFamily="34" charset="-120"/>
              </a:rPr>
              <a:t>06</a:t>
            </a:r>
            <a:endParaRPr lang="en-US" sz="1400" dirty="0"/>
          </a:p>
        </p:txBody>
      </p:sp>
      <p:sp>
        <p:nvSpPr>
          <p:cNvPr id="5" name="Text 3"/>
          <p:cNvSpPr/>
          <p:nvPr/>
        </p:nvSpPr>
        <p:spPr>
          <a:xfrm>
            <a:off x="713232" y="91440"/>
            <a:ext cx="5029200" cy="411480"/>
          </a:xfrm>
          <a:prstGeom prst="rect">
            <a:avLst/>
          </a:prstGeom>
          <a:noFill/>
          <a:ln/>
        </p:spPr>
        <p:txBody>
          <a:bodyPr wrap="square" rtlCol="0" anchor="ctr"/>
          <a:lstStyle/>
          <a:p>
            <a:pPr marL="0" indent="0">
              <a:buNone/>
            </a:pPr>
            <a:r>
              <a:rPr lang="en-US" sz="1800" b="1" dirty="0">
                <a:solidFill>
                  <a:srgbClr val="FFFFFF"/>
                </a:solidFill>
                <a:latin typeface="Georgia" pitchFamily="34" charset="0"/>
                <a:ea typeface="Georgia" pitchFamily="34" charset="-122"/>
                <a:cs typeface="Georgia" pitchFamily="34" charset="-120"/>
              </a:rPr>
              <a:t>Promissory Note</a:t>
            </a:r>
            <a:endParaRPr lang="en-US" sz="1800" dirty="0"/>
          </a:p>
        </p:txBody>
      </p:sp>
      <p:sp>
        <p:nvSpPr>
          <p:cNvPr id="6" name="Text 4"/>
          <p:cNvSpPr/>
          <p:nvPr/>
        </p:nvSpPr>
        <p:spPr>
          <a:xfrm>
            <a:off x="5394960" y="137160"/>
            <a:ext cx="3566160" cy="320040"/>
          </a:xfrm>
          <a:prstGeom prst="rect">
            <a:avLst/>
          </a:prstGeom>
          <a:noFill/>
          <a:ln/>
        </p:spPr>
        <p:txBody>
          <a:bodyPr wrap="square" rtlCol="0" anchor="ctr"/>
          <a:lstStyle/>
          <a:p>
            <a:pPr marL="0" indent="0" algn="r">
              <a:buNone/>
            </a:pPr>
            <a:r>
              <a:rPr lang="en-US" sz="1000" b="1" kern="0" spc="100" dirty="0">
                <a:solidFill>
                  <a:srgbClr val="FFFFFF"/>
                </a:solidFill>
                <a:latin typeface="Calibri" pitchFamily="34" charset="0"/>
                <a:ea typeface="Calibri" pitchFamily="34" charset="-122"/>
                <a:cs typeface="Calibri" pitchFamily="34" charset="-120"/>
              </a:rPr>
              <a:t>▶  FORM + RECEIPT EXAMPLES</a:t>
            </a:r>
            <a:endParaRPr lang="en-US" sz="1000" dirty="0"/>
          </a:p>
        </p:txBody>
      </p:sp>
      <p:sp>
        <p:nvSpPr>
          <p:cNvPr id="7" name="Text 5"/>
          <p:cNvSpPr/>
          <p:nvPr/>
        </p:nvSpPr>
        <p:spPr>
          <a:xfrm>
            <a:off x="182880" y="749808"/>
            <a:ext cx="5212080" cy="365760"/>
          </a:xfrm>
          <a:prstGeom prst="rect">
            <a:avLst/>
          </a:prstGeom>
          <a:noFill/>
          <a:ln/>
        </p:spPr>
        <p:txBody>
          <a:bodyPr wrap="square" rtlCol="0" anchor="ctr"/>
          <a:lstStyle/>
          <a:p>
            <a:pPr marL="0" indent="0">
              <a:buNone/>
            </a:pPr>
            <a:r>
              <a:rPr lang="en-US" sz="1100" b="1" i="1" dirty="0">
                <a:solidFill>
                  <a:srgbClr val="CB4335"/>
                </a:solidFill>
                <a:latin typeface="Calibri" pitchFamily="34" charset="0"/>
                <a:ea typeface="Calibri" pitchFamily="34" charset="-122"/>
                <a:cs typeface="Calibri" pitchFamily="34" charset="-120"/>
              </a:rPr>
              <a:t>Client's written promise to pay an outstanding balance — only when applicable</a:t>
            </a:r>
            <a:endParaRPr lang="en-US" sz="1100" dirty="0"/>
          </a:p>
        </p:txBody>
      </p:sp>
      <p:sp>
        <p:nvSpPr>
          <p:cNvPr id="8" name="Shape 6"/>
          <p:cNvSpPr/>
          <p:nvPr/>
        </p:nvSpPr>
        <p:spPr>
          <a:xfrm>
            <a:off x="182880" y="1161288"/>
            <a:ext cx="5120640" cy="0"/>
          </a:xfrm>
          <a:prstGeom prst="line">
            <a:avLst/>
          </a:prstGeom>
          <a:noFill/>
          <a:ln w="12700">
            <a:solidFill>
              <a:srgbClr val="E0E0E0"/>
            </a:solidFill>
            <a:prstDash val="solid"/>
          </a:ln>
        </p:spPr>
        <p:txBody>
          <a:bodyPr/>
          <a:lstStyle/>
          <a:p>
            <a:endParaRPr lang="en-US"/>
          </a:p>
        </p:txBody>
      </p:sp>
      <p:sp>
        <p:nvSpPr>
          <p:cNvPr id="9" name="Shape 7"/>
          <p:cNvSpPr/>
          <p:nvPr/>
        </p:nvSpPr>
        <p:spPr>
          <a:xfrm>
            <a:off x="182880" y="1298448"/>
            <a:ext cx="274320" cy="274320"/>
          </a:xfrm>
          <a:prstGeom prst="rect">
            <a:avLst/>
          </a:prstGeom>
          <a:solidFill>
            <a:srgbClr val="CB4335"/>
          </a:solidFill>
          <a:ln w="12700">
            <a:solidFill>
              <a:srgbClr val="CB4335"/>
            </a:solidFill>
            <a:prstDash val="solid"/>
          </a:ln>
        </p:spPr>
        <p:txBody>
          <a:bodyPr/>
          <a:lstStyle/>
          <a:p>
            <a:endParaRPr lang="en-US"/>
          </a:p>
        </p:txBody>
      </p:sp>
      <p:sp>
        <p:nvSpPr>
          <p:cNvPr id="10" name="Text 8"/>
          <p:cNvSpPr/>
          <p:nvPr/>
        </p:nvSpPr>
        <p:spPr>
          <a:xfrm>
            <a:off x="182880" y="129844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1" name="Text 9"/>
          <p:cNvSpPr/>
          <p:nvPr/>
        </p:nvSpPr>
        <p:spPr>
          <a:xfrm>
            <a:off x="548640" y="1261872"/>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ONLY used when the client has a remaining balance owed for Adriana's services</a:t>
            </a:r>
            <a:endParaRPr lang="en-US" sz="1050" dirty="0"/>
          </a:p>
        </p:txBody>
      </p:sp>
      <p:sp>
        <p:nvSpPr>
          <p:cNvPr id="12" name="Shape 10"/>
          <p:cNvSpPr/>
          <p:nvPr/>
        </p:nvSpPr>
        <p:spPr>
          <a:xfrm>
            <a:off x="182880" y="1773936"/>
            <a:ext cx="274320" cy="274320"/>
          </a:xfrm>
          <a:prstGeom prst="rect">
            <a:avLst/>
          </a:prstGeom>
          <a:solidFill>
            <a:srgbClr val="CB4335"/>
          </a:solidFill>
          <a:ln w="12700">
            <a:solidFill>
              <a:srgbClr val="CB4335"/>
            </a:solidFill>
            <a:prstDash val="solid"/>
          </a:ln>
        </p:spPr>
        <p:txBody>
          <a:bodyPr/>
          <a:lstStyle/>
          <a:p>
            <a:endParaRPr lang="en-US"/>
          </a:p>
        </p:txBody>
      </p:sp>
      <p:sp>
        <p:nvSpPr>
          <p:cNvPr id="13" name="Text 11"/>
          <p:cNvSpPr/>
          <p:nvPr/>
        </p:nvSpPr>
        <p:spPr>
          <a:xfrm>
            <a:off x="182880" y="1773936"/>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4" name="Text 12"/>
          <p:cNvSpPr/>
          <p:nvPr/>
        </p:nvSpPr>
        <p:spPr>
          <a:xfrm>
            <a:off x="548640" y="1737360"/>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Specifies the exact dollar amount owed and the agreed payment due date</a:t>
            </a:r>
            <a:endParaRPr lang="en-US" sz="1050" dirty="0"/>
          </a:p>
        </p:txBody>
      </p:sp>
      <p:sp>
        <p:nvSpPr>
          <p:cNvPr id="15" name="Shape 13"/>
          <p:cNvSpPr/>
          <p:nvPr/>
        </p:nvSpPr>
        <p:spPr>
          <a:xfrm>
            <a:off x="182880" y="2249424"/>
            <a:ext cx="274320" cy="274320"/>
          </a:xfrm>
          <a:prstGeom prst="rect">
            <a:avLst/>
          </a:prstGeom>
          <a:solidFill>
            <a:srgbClr val="CB4335"/>
          </a:solidFill>
          <a:ln w="12700">
            <a:solidFill>
              <a:srgbClr val="CB4335"/>
            </a:solidFill>
            <a:prstDash val="solid"/>
          </a:ln>
        </p:spPr>
        <p:txBody>
          <a:bodyPr/>
          <a:lstStyle/>
          <a:p>
            <a:endParaRPr lang="en-US"/>
          </a:p>
        </p:txBody>
      </p:sp>
      <p:sp>
        <p:nvSpPr>
          <p:cNvPr id="16" name="Text 14"/>
          <p:cNvSpPr/>
          <p:nvPr/>
        </p:nvSpPr>
        <p:spPr>
          <a:xfrm>
            <a:off x="182880" y="2249424"/>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17" name="Text 15"/>
          <p:cNvSpPr/>
          <p:nvPr/>
        </p:nvSpPr>
        <p:spPr>
          <a:xfrm>
            <a:off x="548640" y="2212848"/>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Legally binding under U.C.C. Article 3 — grants Adriana's power to cancel policy if unpaid</a:t>
            </a:r>
            <a:endParaRPr lang="en-US" sz="1050" dirty="0"/>
          </a:p>
        </p:txBody>
      </p:sp>
      <p:sp>
        <p:nvSpPr>
          <p:cNvPr id="18" name="Shape 16"/>
          <p:cNvSpPr/>
          <p:nvPr/>
        </p:nvSpPr>
        <p:spPr>
          <a:xfrm>
            <a:off x="182880" y="2724912"/>
            <a:ext cx="274320" cy="274320"/>
          </a:xfrm>
          <a:prstGeom prst="rect">
            <a:avLst/>
          </a:prstGeom>
          <a:solidFill>
            <a:srgbClr val="CB4335"/>
          </a:solidFill>
          <a:ln w="12700">
            <a:solidFill>
              <a:srgbClr val="CB4335"/>
            </a:solidFill>
            <a:prstDash val="solid"/>
          </a:ln>
        </p:spPr>
        <p:txBody>
          <a:bodyPr/>
          <a:lstStyle/>
          <a:p>
            <a:endParaRPr lang="en-US"/>
          </a:p>
        </p:txBody>
      </p:sp>
      <p:sp>
        <p:nvSpPr>
          <p:cNvPr id="19" name="Text 17"/>
          <p:cNvSpPr/>
          <p:nvPr/>
        </p:nvSpPr>
        <p:spPr>
          <a:xfrm>
            <a:off x="182880" y="2724912"/>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0" name="Text 18"/>
          <p:cNvSpPr/>
          <p:nvPr/>
        </p:nvSpPr>
        <p:spPr>
          <a:xfrm>
            <a:off x="548640" y="2688336"/>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Late payment triggers 18% annual interest + a $30.00 late charge</a:t>
            </a:r>
            <a:endParaRPr lang="en-US" sz="1050" dirty="0"/>
          </a:p>
        </p:txBody>
      </p:sp>
      <p:sp>
        <p:nvSpPr>
          <p:cNvPr id="21" name="Shape 19"/>
          <p:cNvSpPr/>
          <p:nvPr/>
        </p:nvSpPr>
        <p:spPr>
          <a:xfrm>
            <a:off x="182880" y="3200400"/>
            <a:ext cx="274320" cy="274320"/>
          </a:xfrm>
          <a:prstGeom prst="rect">
            <a:avLst/>
          </a:prstGeom>
          <a:solidFill>
            <a:srgbClr val="CB4335"/>
          </a:solidFill>
          <a:ln w="12700">
            <a:solidFill>
              <a:srgbClr val="CB4335"/>
            </a:solidFill>
            <a:prstDash val="solid"/>
          </a:ln>
        </p:spPr>
        <p:txBody>
          <a:bodyPr/>
          <a:lstStyle/>
          <a:p>
            <a:endParaRPr lang="en-US"/>
          </a:p>
        </p:txBody>
      </p:sp>
      <p:sp>
        <p:nvSpPr>
          <p:cNvPr id="22" name="Text 20"/>
          <p:cNvSpPr/>
          <p:nvPr/>
        </p:nvSpPr>
        <p:spPr>
          <a:xfrm>
            <a:off x="182880" y="3200400"/>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3" name="Text 21"/>
          <p:cNvSpPr/>
          <p:nvPr/>
        </p:nvSpPr>
        <p:spPr>
          <a:xfrm>
            <a:off x="548640" y="3163824"/>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Client must initial: (1) Power to Cancel for Non-Payment &amp; (2) Promissory Note Guarantee</a:t>
            </a:r>
            <a:endParaRPr lang="en-US" sz="1050" dirty="0"/>
          </a:p>
        </p:txBody>
      </p:sp>
      <p:sp>
        <p:nvSpPr>
          <p:cNvPr id="24" name="Shape 22"/>
          <p:cNvSpPr/>
          <p:nvPr/>
        </p:nvSpPr>
        <p:spPr>
          <a:xfrm>
            <a:off x="182880" y="3675888"/>
            <a:ext cx="274320" cy="274320"/>
          </a:xfrm>
          <a:prstGeom prst="rect">
            <a:avLst/>
          </a:prstGeom>
          <a:solidFill>
            <a:srgbClr val="CB4335"/>
          </a:solidFill>
          <a:ln w="12700">
            <a:solidFill>
              <a:srgbClr val="CB4335"/>
            </a:solidFill>
            <a:prstDash val="solid"/>
          </a:ln>
        </p:spPr>
        <p:txBody>
          <a:bodyPr/>
          <a:lstStyle/>
          <a:p>
            <a:endParaRPr lang="en-US"/>
          </a:p>
        </p:txBody>
      </p:sp>
      <p:sp>
        <p:nvSpPr>
          <p:cNvPr id="25" name="Text 23"/>
          <p:cNvSpPr/>
          <p:nvPr/>
        </p:nvSpPr>
        <p:spPr>
          <a:xfrm>
            <a:off x="182880" y="3675888"/>
            <a:ext cx="274320" cy="274320"/>
          </a:xfrm>
          <a:prstGeom prst="rect">
            <a:avLst/>
          </a:prstGeom>
          <a:noFill/>
          <a:ln/>
        </p:spPr>
        <p:txBody>
          <a:bodyPr wrap="square"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a:t>
            </a:r>
            <a:endParaRPr lang="en-US" sz="1100" dirty="0"/>
          </a:p>
        </p:txBody>
      </p:sp>
      <p:sp>
        <p:nvSpPr>
          <p:cNvPr id="26" name="Text 24"/>
          <p:cNvSpPr/>
          <p:nvPr/>
        </p:nvSpPr>
        <p:spPr>
          <a:xfrm>
            <a:off x="548640" y="3639312"/>
            <a:ext cx="4800600" cy="420624"/>
          </a:xfrm>
          <a:prstGeom prst="rect">
            <a:avLst/>
          </a:prstGeom>
          <a:noFill/>
          <a:ln/>
        </p:spPr>
        <p:txBody>
          <a:bodyPr wrap="square" rtlCol="0" anchor="ctr"/>
          <a:lstStyle/>
          <a:p>
            <a:pPr marL="0" indent="0">
              <a:buNone/>
            </a:pPr>
            <a:r>
              <a:rPr lang="en-US" sz="1050" dirty="0">
                <a:solidFill>
                  <a:srgbClr val="2C3E50"/>
                </a:solidFill>
                <a:latin typeface="Calibri" pitchFamily="34" charset="0"/>
                <a:ea typeface="Calibri" pitchFamily="34" charset="-122"/>
                <a:cs typeface="Calibri" pitchFamily="34" charset="-120"/>
              </a:rPr>
              <a:t>Do NOT use this form when the client's balance is $0.00</a:t>
            </a:r>
            <a:endParaRPr lang="en-US" sz="1050" dirty="0"/>
          </a:p>
        </p:txBody>
      </p:sp>
      <p:sp>
        <p:nvSpPr>
          <p:cNvPr id="27" name="Shape 25"/>
          <p:cNvSpPr/>
          <p:nvPr/>
        </p:nvSpPr>
        <p:spPr>
          <a:xfrm>
            <a:off x="182880" y="4553712"/>
            <a:ext cx="5212080" cy="438912"/>
          </a:xfrm>
          <a:prstGeom prst="rect">
            <a:avLst/>
          </a:prstGeom>
          <a:solidFill>
            <a:srgbClr val="FADBD8"/>
          </a:solidFill>
          <a:ln w="12700">
            <a:solidFill>
              <a:srgbClr val="C0392B"/>
            </a:solidFill>
            <a:prstDash val="solid"/>
          </a:ln>
        </p:spPr>
        <p:txBody>
          <a:bodyPr/>
          <a:lstStyle/>
          <a:p>
            <a:endParaRPr lang="en-US"/>
          </a:p>
        </p:txBody>
      </p:sp>
      <p:sp>
        <p:nvSpPr>
          <p:cNvPr id="28" name="Text 26"/>
          <p:cNvSpPr/>
          <p:nvPr/>
        </p:nvSpPr>
        <p:spPr>
          <a:xfrm>
            <a:off x="274320" y="4617720"/>
            <a:ext cx="5029200" cy="320040"/>
          </a:xfrm>
          <a:prstGeom prst="rect">
            <a:avLst/>
          </a:prstGeom>
          <a:noFill/>
          <a:ln/>
        </p:spPr>
        <p:txBody>
          <a:bodyPr wrap="square" rtlCol="0" anchor="ctr"/>
          <a:lstStyle/>
          <a:p>
            <a:pPr marL="0" indent="0">
              <a:buNone/>
            </a:pPr>
            <a:r>
              <a:rPr lang="en-US" sz="950" b="1" dirty="0">
                <a:solidFill>
                  <a:srgbClr val="922B21"/>
                </a:solidFill>
                <a:latin typeface="Calibri" pitchFamily="34" charset="0"/>
                <a:ea typeface="Calibri" pitchFamily="34" charset="-122"/>
                <a:cs typeface="Calibri" pitchFamily="34" charset="-120"/>
              </a:rPr>
              <a:t>✍  SIGNATURES REQUIRED:  Client signature + 2 sets of initials + Witness signature</a:t>
            </a:r>
            <a:endParaRPr lang="en-US" sz="950" dirty="0"/>
          </a:p>
        </p:txBody>
      </p:sp>
      <p:sp>
        <p:nvSpPr>
          <p:cNvPr id="29" name="Text 27"/>
          <p:cNvSpPr/>
          <p:nvPr/>
        </p:nvSpPr>
        <p:spPr>
          <a:xfrm>
            <a:off x="5623560" y="658368"/>
            <a:ext cx="1691640" cy="292608"/>
          </a:xfrm>
          <a:prstGeom prst="rect">
            <a:avLst/>
          </a:prstGeom>
          <a:noFill/>
          <a:ln/>
        </p:spPr>
        <p:txBody>
          <a:bodyPr wrap="square" rtlCol="0" anchor="ctr"/>
          <a:lstStyle/>
          <a:p>
            <a:pPr marL="0" indent="0" algn="ctr">
              <a:buNone/>
            </a:pPr>
            <a:r>
              <a:rPr lang="en-US" sz="850" b="1" dirty="0">
                <a:solidFill>
                  <a:srgbClr val="1A5276"/>
                </a:solidFill>
                <a:latin typeface="Calibri" pitchFamily="34" charset="0"/>
                <a:ea typeface="Calibri" pitchFamily="34" charset="-122"/>
                <a:cs typeface="Calibri" pitchFamily="34" charset="-120"/>
              </a:rPr>
              <a:t>Receipt showing Balance</a:t>
            </a:r>
            <a:endParaRPr lang="en-US" sz="850" dirty="0"/>
          </a:p>
        </p:txBody>
      </p:sp>
      <p:sp>
        <p:nvSpPr>
          <p:cNvPr id="30" name="Text 28"/>
          <p:cNvSpPr/>
          <p:nvPr/>
        </p:nvSpPr>
        <p:spPr>
          <a:xfrm>
            <a:off x="7406640" y="658368"/>
            <a:ext cx="1600200" cy="292608"/>
          </a:xfrm>
          <a:prstGeom prst="rect">
            <a:avLst/>
          </a:prstGeom>
          <a:noFill/>
          <a:ln/>
        </p:spPr>
        <p:txBody>
          <a:bodyPr wrap="square" rtlCol="0" anchor="ctr"/>
          <a:lstStyle/>
          <a:p>
            <a:pPr marL="0" indent="0" algn="ctr">
              <a:buNone/>
            </a:pPr>
            <a:r>
              <a:rPr lang="en-US" sz="850" b="1" dirty="0">
                <a:solidFill>
                  <a:srgbClr val="CB4335"/>
                </a:solidFill>
                <a:latin typeface="Calibri" pitchFamily="34" charset="0"/>
                <a:ea typeface="Calibri" pitchFamily="34" charset="-122"/>
                <a:cs typeface="Calibri" pitchFamily="34" charset="-120"/>
              </a:rPr>
              <a:t>Promissory Note Form</a:t>
            </a:r>
            <a:endParaRPr lang="en-US" sz="850" dirty="0"/>
          </a:p>
        </p:txBody>
      </p:sp>
      <p:sp>
        <p:nvSpPr>
          <p:cNvPr id="31" name="Shape 29"/>
          <p:cNvSpPr/>
          <p:nvPr/>
        </p:nvSpPr>
        <p:spPr>
          <a:xfrm>
            <a:off x="5577840" y="969264"/>
            <a:ext cx="1691640" cy="2240280"/>
          </a:xfrm>
          <a:prstGeom prst="rect">
            <a:avLst/>
          </a:prstGeom>
          <a:solidFill>
            <a:srgbClr val="F0F3F4"/>
          </a:solidFill>
          <a:ln w="12700">
            <a:solidFill>
              <a:srgbClr val="D5D8DC"/>
            </a:solidFill>
            <a:prstDash val="solid"/>
          </a:ln>
          <a:effectLst>
            <a:outerShdw blurRad="63500" dist="25400" dir="8100000" algn="bl" rotWithShape="0">
              <a:srgbClr val="000000">
                <a:alpha val="10000"/>
              </a:srgbClr>
            </a:outerShdw>
          </a:effectLst>
        </p:spPr>
        <p:txBody>
          <a:bodyPr/>
          <a:lstStyle/>
          <a:p>
            <a:endParaRPr lang="en-US"/>
          </a:p>
        </p:txBody>
      </p:sp>
      <p:pic>
        <p:nvPicPr>
          <p:cNvPr id="32" name="Image 0" descr="preencoded.png"/>
          <p:cNvPicPr>
            <a:picLocks noChangeAspect="1"/>
          </p:cNvPicPr>
          <p:nvPr/>
        </p:nvPicPr>
        <p:blipFill>
          <a:blip r:embed="rId3"/>
          <a:srcRect/>
          <a:stretch/>
        </p:blipFill>
        <p:spPr>
          <a:xfrm>
            <a:off x="5623560" y="1005840"/>
            <a:ext cx="1600200" cy="2167128"/>
          </a:xfrm>
          <a:prstGeom prst="rect">
            <a:avLst/>
          </a:prstGeom>
        </p:spPr>
      </p:pic>
      <p:sp>
        <p:nvSpPr>
          <p:cNvPr id="33" name="Shape 30"/>
          <p:cNvSpPr/>
          <p:nvPr/>
        </p:nvSpPr>
        <p:spPr>
          <a:xfrm>
            <a:off x="5577840" y="3282696"/>
            <a:ext cx="1691640" cy="347472"/>
          </a:xfrm>
          <a:prstGeom prst="rect">
            <a:avLst/>
          </a:prstGeom>
          <a:solidFill>
            <a:srgbClr val="FEF9E7"/>
          </a:solidFill>
          <a:ln w="25400">
            <a:solidFill>
              <a:srgbClr val="F1C40F"/>
            </a:solidFill>
            <a:prstDash val="solid"/>
          </a:ln>
        </p:spPr>
        <p:txBody>
          <a:bodyPr/>
          <a:lstStyle/>
          <a:p>
            <a:endParaRPr lang="en-US"/>
          </a:p>
        </p:txBody>
      </p:sp>
      <p:sp>
        <p:nvSpPr>
          <p:cNvPr id="34" name="Text 31"/>
          <p:cNvSpPr/>
          <p:nvPr/>
        </p:nvSpPr>
        <p:spPr>
          <a:xfrm>
            <a:off x="5577840" y="3319272"/>
            <a:ext cx="1691640" cy="274320"/>
          </a:xfrm>
          <a:prstGeom prst="rect">
            <a:avLst/>
          </a:prstGeom>
          <a:noFill/>
          <a:ln/>
        </p:spPr>
        <p:txBody>
          <a:bodyPr wrap="square" rtlCol="0" anchor="ctr"/>
          <a:lstStyle/>
          <a:p>
            <a:pPr marL="0" indent="0" algn="ctr">
              <a:buNone/>
            </a:pPr>
            <a:r>
              <a:rPr lang="en-US" sz="850" b="1" dirty="0">
                <a:solidFill>
                  <a:srgbClr val="7D6608"/>
                </a:solidFill>
                <a:latin typeface="Calibri" pitchFamily="34" charset="0"/>
                <a:ea typeface="Calibri" pitchFamily="34" charset="-122"/>
                <a:cs typeface="Calibri" pitchFamily="34" charset="-120"/>
              </a:rPr>
              <a:t>⚠  Shows Balance: $75.00</a:t>
            </a:r>
            <a:endParaRPr lang="en-US" sz="850" dirty="0"/>
          </a:p>
        </p:txBody>
      </p:sp>
      <p:sp>
        <p:nvSpPr>
          <p:cNvPr id="35" name="Shape 32"/>
          <p:cNvSpPr/>
          <p:nvPr/>
        </p:nvSpPr>
        <p:spPr>
          <a:xfrm>
            <a:off x="7360920" y="969264"/>
            <a:ext cx="1645920" cy="2240280"/>
          </a:xfrm>
          <a:prstGeom prst="rect">
            <a:avLst/>
          </a:prstGeom>
          <a:solidFill>
            <a:srgbClr val="F0F3F4"/>
          </a:solidFill>
          <a:ln w="12700">
            <a:solidFill>
              <a:srgbClr val="D5D8DC"/>
            </a:solidFill>
            <a:prstDash val="solid"/>
          </a:ln>
          <a:effectLst>
            <a:outerShdw blurRad="63500" dist="25400" dir="8100000" algn="bl" rotWithShape="0">
              <a:srgbClr val="000000">
                <a:alpha val="10000"/>
              </a:srgbClr>
            </a:outerShdw>
          </a:effectLst>
        </p:spPr>
        <p:txBody>
          <a:bodyPr/>
          <a:lstStyle/>
          <a:p>
            <a:endParaRPr lang="en-US"/>
          </a:p>
        </p:txBody>
      </p:sp>
      <p:pic>
        <p:nvPicPr>
          <p:cNvPr id="36" name="Image 1" descr="preencoded.png"/>
          <p:cNvPicPr>
            <a:picLocks noChangeAspect="1"/>
          </p:cNvPicPr>
          <p:nvPr/>
        </p:nvPicPr>
        <p:blipFill>
          <a:blip r:embed="rId4"/>
          <a:srcRect/>
          <a:stretch/>
        </p:blipFill>
        <p:spPr>
          <a:xfrm>
            <a:off x="7406640" y="1005840"/>
            <a:ext cx="1554480" cy="2167128"/>
          </a:xfrm>
          <a:prstGeom prst="rect">
            <a:avLst/>
          </a:prstGeom>
        </p:spPr>
      </p:pic>
      <p:sp>
        <p:nvSpPr>
          <p:cNvPr id="37" name="Shape 33"/>
          <p:cNvSpPr/>
          <p:nvPr/>
        </p:nvSpPr>
        <p:spPr>
          <a:xfrm>
            <a:off x="7360920" y="3282696"/>
            <a:ext cx="1645920" cy="347472"/>
          </a:xfrm>
          <a:prstGeom prst="rect">
            <a:avLst/>
          </a:prstGeom>
          <a:solidFill>
            <a:srgbClr val="FADBD8"/>
          </a:solidFill>
          <a:ln w="25400">
            <a:solidFill>
              <a:srgbClr val="C0392B"/>
            </a:solidFill>
            <a:prstDash val="solid"/>
          </a:ln>
        </p:spPr>
        <p:txBody>
          <a:bodyPr/>
          <a:lstStyle/>
          <a:p>
            <a:endParaRPr lang="en-US"/>
          </a:p>
        </p:txBody>
      </p:sp>
      <p:sp>
        <p:nvSpPr>
          <p:cNvPr id="38" name="Text 34"/>
          <p:cNvSpPr/>
          <p:nvPr/>
        </p:nvSpPr>
        <p:spPr>
          <a:xfrm>
            <a:off x="7360920" y="3319272"/>
            <a:ext cx="1645920" cy="274320"/>
          </a:xfrm>
          <a:prstGeom prst="rect">
            <a:avLst/>
          </a:prstGeom>
          <a:noFill/>
          <a:ln/>
        </p:spPr>
        <p:txBody>
          <a:bodyPr wrap="square" rtlCol="0" anchor="ctr"/>
          <a:lstStyle/>
          <a:p>
            <a:pPr marL="0" indent="0" algn="ctr">
              <a:buNone/>
            </a:pPr>
            <a:r>
              <a:rPr lang="en-US" sz="850" b="1" dirty="0">
                <a:solidFill>
                  <a:srgbClr val="922B21"/>
                </a:solidFill>
                <a:latin typeface="Calibri" pitchFamily="34" charset="0"/>
                <a:ea typeface="Calibri" pitchFamily="34" charset="-122"/>
                <a:cs typeface="Calibri" pitchFamily="34" charset="-120"/>
              </a:rPr>
              <a:t>Balance → Promissory Note</a:t>
            </a:r>
            <a:endParaRPr lang="en-US" sz="850" dirty="0"/>
          </a:p>
        </p:txBody>
      </p:sp>
      <p:sp>
        <p:nvSpPr>
          <p:cNvPr id="39" name="Shape 35"/>
          <p:cNvSpPr/>
          <p:nvPr/>
        </p:nvSpPr>
        <p:spPr>
          <a:xfrm>
            <a:off x="7287768" y="2103120"/>
            <a:ext cx="91440" cy="0"/>
          </a:xfrm>
          <a:prstGeom prst="line">
            <a:avLst/>
          </a:prstGeom>
          <a:noFill/>
          <a:ln w="19050">
            <a:solidFill>
              <a:srgbClr val="2C3E50"/>
            </a:solidFill>
            <a:prstDash val="solid"/>
          </a:ln>
        </p:spPr>
        <p:txBody>
          <a:bodyPr/>
          <a:lstStyle/>
          <a:p>
            <a:endParaRPr lang="en-US"/>
          </a:p>
        </p:txBody>
      </p:sp>
      <p:sp>
        <p:nvSpPr>
          <p:cNvPr id="40" name="Text 36"/>
          <p:cNvSpPr/>
          <p:nvPr/>
        </p:nvSpPr>
        <p:spPr>
          <a:xfrm>
            <a:off x="7251192" y="1993392"/>
            <a:ext cx="182880" cy="228600"/>
          </a:xfrm>
          <a:prstGeom prst="rect">
            <a:avLst/>
          </a:prstGeom>
          <a:noFill/>
          <a:ln/>
        </p:spPr>
        <p:txBody>
          <a:bodyPr wrap="square" rtlCol="0" anchor="ctr"/>
          <a:lstStyle/>
          <a:p>
            <a:pPr marL="0" indent="0" algn="ctr">
              <a:buNone/>
            </a:pPr>
            <a:r>
              <a:rPr lang="en-US" sz="1400" b="1" dirty="0">
                <a:solidFill>
                  <a:srgbClr val="2C3E50"/>
                </a:solidFill>
              </a:rPr>
              <a:t>→</a:t>
            </a:r>
            <a:endParaRPr lang="en-US" sz="1400" dirty="0"/>
          </a:p>
        </p:txBody>
      </p:sp>
      <p:sp>
        <p:nvSpPr>
          <p:cNvPr id="41" name="Shape 37"/>
          <p:cNvSpPr/>
          <p:nvPr/>
        </p:nvSpPr>
        <p:spPr>
          <a:xfrm>
            <a:off x="5577840" y="3703320"/>
            <a:ext cx="3429000" cy="548640"/>
          </a:xfrm>
          <a:prstGeom prst="rect">
            <a:avLst/>
          </a:prstGeom>
          <a:solidFill>
            <a:srgbClr val="EBF5FB"/>
          </a:solidFill>
          <a:ln w="12700">
            <a:solidFill>
              <a:srgbClr val="AED6F1"/>
            </a:solidFill>
            <a:prstDash val="solid"/>
          </a:ln>
        </p:spPr>
        <p:txBody>
          <a:bodyPr/>
          <a:lstStyle/>
          <a:p>
            <a:endParaRPr lang="en-US"/>
          </a:p>
        </p:txBody>
      </p:sp>
      <p:sp>
        <p:nvSpPr>
          <p:cNvPr id="42" name="Text 38"/>
          <p:cNvSpPr/>
          <p:nvPr/>
        </p:nvSpPr>
        <p:spPr>
          <a:xfrm>
            <a:off x="5650992" y="3749040"/>
            <a:ext cx="3291840" cy="457200"/>
          </a:xfrm>
          <a:prstGeom prst="rect">
            <a:avLst/>
          </a:prstGeom>
          <a:noFill/>
          <a:ln/>
        </p:spPr>
        <p:txBody>
          <a:bodyPr wrap="square" rtlCol="0" anchor="ctr"/>
          <a:lstStyle/>
          <a:p>
            <a:pPr marL="0" indent="0">
              <a:buNone/>
            </a:pPr>
            <a:r>
              <a:rPr lang="en-US" sz="850" b="1" dirty="0">
                <a:solidFill>
                  <a:srgbClr val="1A5276"/>
                </a:solidFill>
                <a:latin typeface="Calibri" pitchFamily="34" charset="0"/>
                <a:ea typeface="Calibri" pitchFamily="34" charset="-122"/>
                <a:cs typeface="Calibri" pitchFamily="34" charset="-120"/>
              </a:rPr>
              <a:t>How it connects: </a:t>
            </a:r>
            <a:r>
              <a:rPr lang="en-US" sz="850" dirty="0">
                <a:solidFill>
                  <a:srgbClr val="2C3E50"/>
                </a:solidFill>
                <a:latin typeface="Calibri" pitchFamily="34" charset="0"/>
                <a:ea typeface="Calibri" pitchFamily="34" charset="-122"/>
                <a:cs typeface="Calibri" pitchFamily="34" charset="-120"/>
              </a:rPr>
              <a:t>The receipt shows the unpaid Balance. That amount becomes the dollar figure on the Promissory Note, which the client signs as a legal promise to pay.</a:t>
            </a:r>
            <a:endParaRPr lang="en-US" sz="8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1226</Words>
  <Application>Microsoft Office PowerPoint</Application>
  <PresentationFormat>On-screen Show (16:9)</PresentationFormat>
  <Paragraphs>189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Adriana's Insurance – Internal Forms Training</dc:title>
  <dc:subject>PptxGenJS Presentation</dc:subject>
  <dc:creator>PptxGenJS</dc:creator>
  <cp:lastModifiedBy>Arlene Silva</cp:lastModifiedBy>
  <cp:revision>3</cp:revision>
  <dcterms:created xsi:type="dcterms:W3CDTF">2026-05-08T19:06:15Z</dcterms:created>
  <dcterms:modified xsi:type="dcterms:W3CDTF">2026-05-08T22:29:52Z</dcterms:modified>
</cp:coreProperties>
</file>