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Obregon" userId="5e86242f-800b-4596-b942-682c6b9c8775" providerId="ADAL" clId="{99C271BD-6503-4EC2-85BD-A2169FB7BA43}"/>
    <pc:docChg chg="modSld">
      <pc:chgData name="Gustavo Obregon" userId="5e86242f-800b-4596-b942-682c6b9c8775" providerId="ADAL" clId="{99C271BD-6503-4EC2-85BD-A2169FB7BA43}" dt="2026-02-27T20:10:06.381" v="313" actId="1035"/>
      <pc:docMkLst>
        <pc:docMk/>
      </pc:docMkLst>
      <pc:sldChg chg="modTransition">
        <pc:chgData name="Gustavo Obregon" userId="5e86242f-800b-4596-b942-682c6b9c8775" providerId="ADAL" clId="{99C271BD-6503-4EC2-85BD-A2169FB7BA43}" dt="2026-02-27T19:51:59.312" v="6"/>
        <pc:sldMkLst>
          <pc:docMk/>
          <pc:sldMk cId="2103592912" sldId="256"/>
        </pc:sldMkLst>
      </pc:sldChg>
      <pc:sldChg chg="modTransition">
        <pc:chgData name="Gustavo Obregon" userId="5e86242f-800b-4596-b942-682c6b9c8775" providerId="ADAL" clId="{99C271BD-6503-4EC2-85BD-A2169FB7BA43}" dt="2026-02-27T19:52:21.795" v="12"/>
        <pc:sldMkLst>
          <pc:docMk/>
          <pc:sldMk cId="2385803310" sldId="257"/>
        </pc:sldMkLst>
      </pc:sldChg>
      <pc:sldChg chg="modTransition">
        <pc:chgData name="Gustavo Obregon" userId="5e86242f-800b-4596-b942-682c6b9c8775" providerId="ADAL" clId="{99C271BD-6503-4EC2-85BD-A2169FB7BA43}" dt="2026-02-27T19:52:45.123" v="23"/>
        <pc:sldMkLst>
          <pc:docMk/>
          <pc:sldMk cId="2319551343" sldId="258"/>
        </pc:sldMkLst>
      </pc:sldChg>
      <pc:sldChg chg="modTransition">
        <pc:chgData name="Gustavo Obregon" userId="5e86242f-800b-4596-b942-682c6b9c8775" providerId="ADAL" clId="{99C271BD-6503-4EC2-85BD-A2169FB7BA43}" dt="2026-02-27T19:53:02.095" v="39"/>
        <pc:sldMkLst>
          <pc:docMk/>
          <pc:sldMk cId="141256436" sldId="259"/>
        </pc:sldMkLst>
      </pc:sldChg>
      <pc:sldChg chg="modSp mod modTransition">
        <pc:chgData name="Gustavo Obregon" userId="5e86242f-800b-4596-b942-682c6b9c8775" providerId="ADAL" clId="{99C271BD-6503-4EC2-85BD-A2169FB7BA43}" dt="2026-02-27T20:09:45.045" v="310" actId="1076"/>
        <pc:sldMkLst>
          <pc:docMk/>
          <pc:sldMk cId="1172154758" sldId="260"/>
        </pc:sldMkLst>
        <pc:picChg chg="mod">
          <ac:chgData name="Gustavo Obregon" userId="5e86242f-800b-4596-b942-682c6b9c8775" providerId="ADAL" clId="{99C271BD-6503-4EC2-85BD-A2169FB7BA43}" dt="2026-02-27T20:09:45.045" v="310" actId="1076"/>
          <ac:picMkLst>
            <pc:docMk/>
            <pc:sldMk cId="1172154758" sldId="260"/>
            <ac:picMk id="3" creationId="{B818F952-2D75-EC1D-E318-A117093EDFF7}"/>
          </ac:picMkLst>
        </pc:picChg>
      </pc:sldChg>
      <pc:sldChg chg="modTransition">
        <pc:chgData name="Gustavo Obregon" userId="5e86242f-800b-4596-b942-682c6b9c8775" providerId="ADAL" clId="{99C271BD-6503-4EC2-85BD-A2169FB7BA43}" dt="2026-02-27T19:53:22.447" v="66"/>
        <pc:sldMkLst>
          <pc:docMk/>
          <pc:sldMk cId="489910109" sldId="261"/>
        </pc:sldMkLst>
      </pc:sldChg>
      <pc:sldChg chg="modTransition">
        <pc:chgData name="Gustavo Obregon" userId="5e86242f-800b-4596-b942-682c6b9c8775" providerId="ADAL" clId="{99C271BD-6503-4EC2-85BD-A2169FB7BA43}" dt="2026-02-27T19:53:32.049" v="77"/>
        <pc:sldMkLst>
          <pc:docMk/>
          <pc:sldMk cId="2418126630" sldId="262"/>
        </pc:sldMkLst>
      </pc:sldChg>
      <pc:sldChg chg="modTransition">
        <pc:chgData name="Gustavo Obregon" userId="5e86242f-800b-4596-b942-682c6b9c8775" providerId="ADAL" clId="{99C271BD-6503-4EC2-85BD-A2169FB7BA43}" dt="2026-02-27T19:53:42.706" v="88"/>
        <pc:sldMkLst>
          <pc:docMk/>
          <pc:sldMk cId="1627250811" sldId="263"/>
        </pc:sldMkLst>
      </pc:sldChg>
      <pc:sldChg chg="modTransition">
        <pc:chgData name="Gustavo Obregon" userId="5e86242f-800b-4596-b942-682c6b9c8775" providerId="ADAL" clId="{99C271BD-6503-4EC2-85BD-A2169FB7BA43}" dt="2026-02-27T20:04:45.560" v="309"/>
        <pc:sldMkLst>
          <pc:docMk/>
          <pc:sldMk cId="212650091" sldId="264"/>
        </pc:sldMkLst>
      </pc:sldChg>
      <pc:sldChg chg="modTransition">
        <pc:chgData name="Gustavo Obregon" userId="5e86242f-800b-4596-b942-682c6b9c8775" providerId="ADAL" clId="{99C271BD-6503-4EC2-85BD-A2169FB7BA43}" dt="2026-02-27T19:54:32.671" v="132"/>
        <pc:sldMkLst>
          <pc:docMk/>
          <pc:sldMk cId="3108315149" sldId="265"/>
        </pc:sldMkLst>
      </pc:sldChg>
      <pc:sldChg chg="modTransition">
        <pc:chgData name="Gustavo Obregon" userId="5e86242f-800b-4596-b942-682c6b9c8775" providerId="ADAL" clId="{99C271BD-6503-4EC2-85BD-A2169FB7BA43}" dt="2026-02-27T19:54:30.095" v="131"/>
        <pc:sldMkLst>
          <pc:docMk/>
          <pc:sldMk cId="273309448" sldId="266"/>
        </pc:sldMkLst>
      </pc:sldChg>
      <pc:sldChg chg="modTransition">
        <pc:chgData name="Gustavo Obregon" userId="5e86242f-800b-4596-b942-682c6b9c8775" providerId="ADAL" clId="{99C271BD-6503-4EC2-85BD-A2169FB7BA43}" dt="2026-02-27T19:54:26.071" v="130"/>
        <pc:sldMkLst>
          <pc:docMk/>
          <pc:sldMk cId="3193991277" sldId="267"/>
        </pc:sldMkLst>
      </pc:sldChg>
      <pc:sldChg chg="modTransition">
        <pc:chgData name="Gustavo Obregon" userId="5e86242f-800b-4596-b942-682c6b9c8775" providerId="ADAL" clId="{99C271BD-6503-4EC2-85BD-A2169FB7BA43}" dt="2026-02-27T19:54:51.072" v="150"/>
        <pc:sldMkLst>
          <pc:docMk/>
          <pc:sldMk cId="2213169732" sldId="268"/>
        </pc:sldMkLst>
      </pc:sldChg>
      <pc:sldChg chg="modTransition">
        <pc:chgData name="Gustavo Obregon" userId="5e86242f-800b-4596-b942-682c6b9c8775" providerId="ADAL" clId="{99C271BD-6503-4EC2-85BD-A2169FB7BA43}" dt="2026-02-27T19:55:07.433" v="169"/>
        <pc:sldMkLst>
          <pc:docMk/>
          <pc:sldMk cId="1626700983" sldId="269"/>
        </pc:sldMkLst>
      </pc:sldChg>
      <pc:sldChg chg="modSp mod modTransition">
        <pc:chgData name="Gustavo Obregon" userId="5e86242f-800b-4596-b942-682c6b9c8775" providerId="ADAL" clId="{99C271BD-6503-4EC2-85BD-A2169FB7BA43}" dt="2026-02-27T20:10:06.381" v="313" actId="1035"/>
        <pc:sldMkLst>
          <pc:docMk/>
          <pc:sldMk cId="2707812999" sldId="270"/>
        </pc:sldMkLst>
        <pc:picChg chg="mod">
          <ac:chgData name="Gustavo Obregon" userId="5e86242f-800b-4596-b942-682c6b9c8775" providerId="ADAL" clId="{99C271BD-6503-4EC2-85BD-A2169FB7BA43}" dt="2026-02-27T20:10:06.381" v="313" actId="1035"/>
          <ac:picMkLst>
            <pc:docMk/>
            <pc:sldMk cId="2707812999" sldId="270"/>
            <ac:picMk id="3" creationId="{4DBE7594-ACA6-B126-24F4-600EF74F7A99}"/>
          </ac:picMkLst>
        </pc:picChg>
      </pc:sldChg>
      <pc:sldChg chg="modTransition">
        <pc:chgData name="Gustavo Obregon" userId="5e86242f-800b-4596-b942-682c6b9c8775" providerId="ADAL" clId="{99C271BD-6503-4EC2-85BD-A2169FB7BA43}" dt="2026-02-27T19:55:28.774" v="191"/>
        <pc:sldMkLst>
          <pc:docMk/>
          <pc:sldMk cId="995664524" sldId="271"/>
        </pc:sldMkLst>
      </pc:sldChg>
      <pc:sldChg chg="modTransition">
        <pc:chgData name="Gustavo Obregon" userId="5e86242f-800b-4596-b942-682c6b9c8775" providerId="ADAL" clId="{99C271BD-6503-4EC2-85BD-A2169FB7BA43}" dt="2026-02-27T19:55:36.838" v="197"/>
        <pc:sldMkLst>
          <pc:docMk/>
          <pc:sldMk cId="3096573523" sldId="272"/>
        </pc:sldMkLst>
      </pc:sldChg>
      <pc:sldChg chg="modTransition">
        <pc:chgData name="Gustavo Obregon" userId="5e86242f-800b-4596-b942-682c6b9c8775" providerId="ADAL" clId="{99C271BD-6503-4EC2-85BD-A2169FB7BA43}" dt="2026-02-27T19:55:50.525" v="218"/>
        <pc:sldMkLst>
          <pc:docMk/>
          <pc:sldMk cId="458690242" sldId="273"/>
        </pc:sldMkLst>
      </pc:sldChg>
      <pc:sldChg chg="modTransition">
        <pc:chgData name="Gustavo Obregon" userId="5e86242f-800b-4596-b942-682c6b9c8775" providerId="ADAL" clId="{99C271BD-6503-4EC2-85BD-A2169FB7BA43}" dt="2026-02-27T19:56:04.363" v="239"/>
        <pc:sldMkLst>
          <pc:docMk/>
          <pc:sldMk cId="4006124073" sldId="274"/>
        </pc:sldMkLst>
      </pc:sldChg>
      <pc:sldChg chg="modTransition">
        <pc:chgData name="Gustavo Obregon" userId="5e86242f-800b-4596-b942-682c6b9c8775" providerId="ADAL" clId="{99C271BD-6503-4EC2-85BD-A2169FB7BA43}" dt="2026-02-27T19:56:15.551" v="260"/>
        <pc:sldMkLst>
          <pc:docMk/>
          <pc:sldMk cId="470198965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DB30-7F8C-4BED-670A-2D4EB7E95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DD028-9C2F-9FF9-847D-921B1EAB3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C98F-7BEB-378A-6CF7-6D51BFDC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8DAC-C2CF-31B6-08D5-39A2958F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6DCD-6085-B581-4B83-0E5A1D6D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37C2-9326-820E-9CDF-7E36296B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17E2E-938A-4946-5A4E-7E8128CEE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A060-0532-4920-2EFD-2D5DD1C6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7366-608F-424D-FAA5-4BBD598A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99BF7-5DE3-B97D-1E5E-39DA0B8D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7ED6B-EE88-732B-7205-6C38EE0CC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B1BD5-78F0-23C1-C433-38F9D3868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07B28-8F21-35C6-84FF-95BC3FB7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DFD37-C115-B34B-2A05-3E2B787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F084-0DF2-F24C-62BF-DE6EF602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83EC-924D-7C21-D727-FD9F0E84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C0E6-38A8-6D4F-A60F-2A02E91C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D04C-D4C4-6931-7A1C-38072FDC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5BBF-E240-6873-82CC-12A7D4ED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C224-6340-EA59-0F5C-F3DAE61E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5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CF88-5DEF-336E-3769-8E34DF2F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C255-9AD7-F88F-87D7-1A10CCBAE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6199A-73A4-322B-DD1C-4E462F5E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3B39-D4D3-6565-B56E-F6F3E0E6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D5E4-C73A-62E3-3841-6D93482B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6625-BFE7-EA2A-72CE-BEDDD290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DF23-8B81-F40B-C8BA-06AD7916C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15143-1BCC-43D0-B687-3BBCDED92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0AAAB-0C28-B2D7-A16D-835EF894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A1F8F-750D-24B8-DAE4-E5B0E4C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953CC-3D0F-6F66-E3E9-AE6D10B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9084-19D4-DABB-8779-17914D93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5749D-96E3-F4CF-D897-54BE2CDA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43B9F-9B80-FE20-1406-CDFEB979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E2377-22F5-2A67-977F-26D83F89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2D7E0-7050-EBD3-309B-E5BD68036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15941-B6FD-3318-AC53-806075BC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AF57F-F6C2-8C68-410E-D9C9EA45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8B8D8-488E-6342-0664-8CA55F8C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2088-AB2C-8643-CD1B-3CEA342C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C923B-5F1E-1F25-C594-CB769C0A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08916-35FE-E7C6-C2F5-2C399B21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91AE0-B2C9-6EA1-113F-39B4FE4E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F0532-FF3E-6C01-BAAF-87D1208F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F87E8-A837-DFE5-8A28-70628170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173C4-6A8B-352B-32E5-92FACE2E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BAA2-A065-10F4-3987-39687AEF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6AAA-57E3-C6FD-5D31-D8BF6884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EE4C1-32F2-CD39-7F7E-1BED7B36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5F765-8000-8AA2-2649-AC9BD430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ED84F-275A-7145-3F39-CF5282E3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E1620-A5A3-4689-24A3-DD4746A2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9905-6B1C-4EBC-775E-4F645E53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76C49-9526-5061-6ADC-C9E993068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9BF27-927D-6EA8-ABEF-2AE154F4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0FC1A-2B7F-9FB6-6A73-FC8F0B6E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CE89C-B120-08F1-2648-6EA2600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EC305-73D1-DE21-800D-DEC2139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D3068-E7B9-E401-C71B-990273D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6D8C0-424A-35A3-9F6E-1EAA30D26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A6C6F-13F9-90D7-7B95-DC8F307B7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0CD34-BC5D-4799-A2B3-7C25B3A5437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CDAA2-31F2-E1B4-387C-C52AE1DC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D7D5-DCD9-6866-BDBD-AD3D0156E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C9597-33E7-41A4-A669-5EDE89C2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8691-9440-DBBC-2712-DBF746447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Safeway Insurance Company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3B32C-2ABC-634A-8A4F-83BE41725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t>SafewayXChange Point-of-Sale Process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4FB68-46C1-F644-0574-0AFFA4D5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47" y="465220"/>
            <a:ext cx="1961905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2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E8CD3-5630-F309-7941-9472936A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7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94D604-B3F3-40D1-EAF7-9E8D01B3C57B}"/>
              </a:ext>
            </a:extLst>
          </p:cNvPr>
          <p:cNvSpPr txBox="1"/>
          <p:nvPr/>
        </p:nvSpPr>
        <p:spPr>
          <a:xfrm>
            <a:off x="2944368" y="6300216"/>
            <a:ext cx="24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Clue to continue.</a:t>
            </a:r>
          </a:p>
        </p:txBody>
      </p:sp>
    </p:spTree>
    <p:extLst>
      <p:ext uri="{BB962C8B-B14F-4D97-AF65-F5344CB8AC3E}">
        <p14:creationId xmlns:p14="http://schemas.microsoft.com/office/powerpoint/2010/main" val="3108315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5D42A-C1DF-9D7A-5A23-5D92D889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1" r="1576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893B9-DB0F-94A5-5E9E-48EBC8FEC4AF}"/>
              </a:ext>
            </a:extLst>
          </p:cNvPr>
          <p:cNvSpPr txBox="1"/>
          <p:nvPr/>
        </p:nvSpPr>
        <p:spPr>
          <a:xfrm>
            <a:off x="64008" y="777240"/>
            <a:ext cx="2148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any additional drivers are found, they will be listed here and defaulted as Excluded.</a:t>
            </a:r>
          </a:p>
          <a:p>
            <a:endParaRPr lang="en-US" dirty="0"/>
          </a:p>
          <a:p>
            <a:r>
              <a:rPr lang="en-US" dirty="0"/>
              <a:t>There are additional descriptions that can be selected to describe the status of the individual found on CLUE.</a:t>
            </a:r>
          </a:p>
        </p:txBody>
      </p:sp>
    </p:spTree>
    <p:extLst>
      <p:ext uri="{BB962C8B-B14F-4D97-AF65-F5344CB8AC3E}">
        <p14:creationId xmlns:p14="http://schemas.microsoft.com/office/powerpoint/2010/main" val="273309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20E94-7068-0E98-A2B2-AD1B4174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7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7D6C07-245F-0729-52D0-77F5705FFC0E}"/>
              </a:ext>
            </a:extLst>
          </p:cNvPr>
          <p:cNvSpPr txBox="1"/>
          <p:nvPr/>
        </p:nvSpPr>
        <p:spPr>
          <a:xfrm>
            <a:off x="256032" y="2249424"/>
            <a:ext cx="198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accidents found will be listed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C2FE7-CFCA-BEF9-60DA-1A7832F0E573}"/>
              </a:ext>
            </a:extLst>
          </p:cNvPr>
          <p:cNvSpPr txBox="1"/>
          <p:nvPr/>
        </p:nvSpPr>
        <p:spPr>
          <a:xfrm>
            <a:off x="2953512" y="6281928"/>
            <a:ext cx="24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MVR to continue.</a:t>
            </a:r>
          </a:p>
        </p:txBody>
      </p:sp>
    </p:spTree>
    <p:extLst>
      <p:ext uri="{BB962C8B-B14F-4D97-AF65-F5344CB8AC3E}">
        <p14:creationId xmlns:p14="http://schemas.microsoft.com/office/powerpoint/2010/main" val="3193991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0920A-2925-6ABF-FA79-3554B23F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3" r="2274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87986-9223-7FED-10A3-E8C454C1A137}"/>
              </a:ext>
            </a:extLst>
          </p:cNvPr>
          <p:cNvSpPr txBox="1"/>
          <p:nvPr/>
        </p:nvSpPr>
        <p:spPr>
          <a:xfrm>
            <a:off x="0" y="1847088"/>
            <a:ext cx="2276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the insureds name is slightly off or the last name is combined with the maiden name, this message will appear.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Please select Yes to allow the system to correct and use the information found on the MVR </a:t>
            </a:r>
          </a:p>
        </p:txBody>
      </p:sp>
    </p:spTree>
    <p:extLst>
      <p:ext uri="{BB962C8B-B14F-4D97-AF65-F5344CB8AC3E}">
        <p14:creationId xmlns:p14="http://schemas.microsoft.com/office/powerpoint/2010/main" val="2213169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1AB42-ACC6-8869-61A1-05557755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FB349-9B82-12A1-01D5-7BB8539AA21A}"/>
              </a:ext>
            </a:extLst>
          </p:cNvPr>
          <p:cNvSpPr txBox="1"/>
          <p:nvPr/>
        </p:nvSpPr>
        <p:spPr>
          <a:xfrm>
            <a:off x="91440" y="2967335"/>
            <a:ext cx="241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MVR is generated, the finding will be listed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164E2-BA62-C0A5-647C-E10D0639A92F}"/>
              </a:ext>
            </a:extLst>
          </p:cNvPr>
          <p:cNvSpPr txBox="1"/>
          <p:nvPr/>
        </p:nvSpPr>
        <p:spPr>
          <a:xfrm>
            <a:off x="3429000" y="630336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MVR to continue.</a:t>
            </a:r>
          </a:p>
        </p:txBody>
      </p:sp>
    </p:spTree>
    <p:extLst>
      <p:ext uri="{BB962C8B-B14F-4D97-AF65-F5344CB8AC3E}">
        <p14:creationId xmlns:p14="http://schemas.microsoft.com/office/powerpoint/2010/main" val="1626700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E7594-ACA6-B126-24F4-600EF74F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-17006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1A76AB-48D6-BA62-64D2-E80570639174}"/>
              </a:ext>
            </a:extLst>
          </p:cNvPr>
          <p:cNvSpPr txBox="1"/>
          <p:nvPr/>
        </p:nvSpPr>
        <p:spPr>
          <a:xfrm>
            <a:off x="4151376" y="6382512"/>
            <a:ext cx="25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continue.</a:t>
            </a:r>
          </a:p>
        </p:txBody>
      </p:sp>
    </p:spTree>
    <p:extLst>
      <p:ext uri="{BB962C8B-B14F-4D97-AF65-F5344CB8AC3E}">
        <p14:creationId xmlns:p14="http://schemas.microsoft.com/office/powerpoint/2010/main" val="2707812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E42D5-C32F-2491-8A27-1C242E1EE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" r="2430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8488A-1B27-F994-2D0E-350B991E5DDD}"/>
              </a:ext>
            </a:extLst>
          </p:cNvPr>
          <p:cNvSpPr txBox="1"/>
          <p:nvPr/>
        </p:nvSpPr>
        <p:spPr>
          <a:xfrm>
            <a:off x="0" y="1609344"/>
            <a:ext cx="241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Yes for the Agents Auto Sweep and select Cash for insured paid agent by.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A2F9-A22B-D18F-4628-C2396ED31AA8}"/>
              </a:ext>
            </a:extLst>
          </p:cNvPr>
          <p:cNvSpPr txBox="1"/>
          <p:nvPr/>
        </p:nvSpPr>
        <p:spPr>
          <a:xfrm>
            <a:off x="9144" y="2944368"/>
            <a:ext cx="2414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an email address and select Yes if the insured wishes to make installment payments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995664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F7C0B-F170-795A-C679-E64864A3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7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F9FA9-E32A-B812-06B9-829B4D4A3F73}"/>
              </a:ext>
            </a:extLst>
          </p:cNvPr>
          <p:cNvSpPr txBox="1"/>
          <p:nvPr/>
        </p:nvSpPr>
        <p:spPr>
          <a:xfrm>
            <a:off x="3017520" y="6080760"/>
            <a:ext cx="29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Pay Now to activate the policy.</a:t>
            </a:r>
          </a:p>
        </p:txBody>
      </p:sp>
    </p:spTree>
    <p:extLst>
      <p:ext uri="{BB962C8B-B14F-4D97-AF65-F5344CB8AC3E}">
        <p14:creationId xmlns:p14="http://schemas.microsoft.com/office/powerpoint/2010/main" val="3096573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8C8FC-4C05-7971-A7F8-24B4512C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" r="260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D9293-98C0-6F90-6BCB-674B77048A0D}"/>
              </a:ext>
            </a:extLst>
          </p:cNvPr>
          <p:cNvSpPr txBox="1"/>
          <p:nvPr/>
        </p:nvSpPr>
        <p:spPr>
          <a:xfrm>
            <a:off x="118872" y="1014984"/>
            <a:ext cx="23500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take a moment to recommend our </a:t>
            </a:r>
            <a:r>
              <a:rPr lang="en-US" dirty="0" err="1">
                <a:solidFill>
                  <a:schemeClr val="bg1"/>
                </a:solidFill>
              </a:rPr>
              <a:t>MySafeway</a:t>
            </a:r>
            <a:r>
              <a:rPr lang="en-US" dirty="0">
                <a:solidFill>
                  <a:schemeClr val="bg1"/>
                </a:solidFill>
              </a:rPr>
              <a:t> App.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insured will be able to make payments and view their ID cards.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app also has a camera option. The insured can take their own photos of  vehicles, registrations and driver licenses.  All are automatically stored in their file on our system.</a:t>
            </a:r>
          </a:p>
        </p:txBody>
      </p:sp>
    </p:spTree>
    <p:extLst>
      <p:ext uri="{BB962C8B-B14F-4D97-AF65-F5344CB8AC3E}">
        <p14:creationId xmlns:p14="http://schemas.microsoft.com/office/powerpoint/2010/main" val="458690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0">
        <p159:morph option="byObject"/>
      </p:transition>
    </mc:Choice>
    <mc:Fallback>
      <p:transition spd="slow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0A3A2-177F-4F9B-2A0D-17C1BEB4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C952F-7E69-0FA0-14AB-C18377FB374F}"/>
              </a:ext>
            </a:extLst>
          </p:cNvPr>
          <p:cNvSpPr txBox="1"/>
          <p:nvPr/>
        </p:nvSpPr>
        <p:spPr>
          <a:xfrm>
            <a:off x="100584" y="1207008"/>
            <a:ext cx="1545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application can be printed from here for traditional signatures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0F330-FE9D-EFA8-EE80-D7EDE2E8D85A}"/>
              </a:ext>
            </a:extLst>
          </p:cNvPr>
          <p:cNvSpPr txBox="1"/>
          <p:nvPr/>
        </p:nvSpPr>
        <p:spPr>
          <a:xfrm>
            <a:off x="7114032" y="1298448"/>
            <a:ext cx="143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Emailed E-Signature request.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01B2A-0AE5-B14F-FE8A-E5D8E1EEBD66}"/>
              </a:ext>
            </a:extLst>
          </p:cNvPr>
          <p:cNvSpPr txBox="1"/>
          <p:nvPr/>
        </p:nvSpPr>
        <p:spPr>
          <a:xfrm>
            <a:off x="6903720" y="2862072"/>
            <a:ext cx="1645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person E-Sign uses the insureds cell phone to text them a 6-digit code.  Enter the code in the box that appears and click </a:t>
            </a:r>
            <a:r>
              <a:rPr lang="en-US" dirty="0" err="1"/>
              <a:t>SafeEsign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124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0">
        <p159:morph option="byObject"/>
      </p:transition>
    </mc:Choice>
    <mc:Fallback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5187C-59E9-8268-C7A7-E012090B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4996E-826A-CA82-5B68-23E00D7AA182}"/>
              </a:ext>
            </a:extLst>
          </p:cNvPr>
          <p:cNvSpPr txBox="1"/>
          <p:nvPr/>
        </p:nvSpPr>
        <p:spPr>
          <a:xfrm>
            <a:off x="4881372" y="2913596"/>
            <a:ext cx="335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Upon bridging over from your comparative rater, you will be prompted to enter your login credentials.</a:t>
            </a:r>
          </a:p>
        </p:txBody>
      </p:sp>
    </p:spTree>
    <p:extLst>
      <p:ext uri="{BB962C8B-B14F-4D97-AF65-F5344CB8AC3E}">
        <p14:creationId xmlns:p14="http://schemas.microsoft.com/office/powerpoint/2010/main" val="2385803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ED5C9-24AE-AE21-A82E-7A616653B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262" y="4308630"/>
            <a:ext cx="9144000" cy="1152663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390A0-17B9-CB58-27C7-691BE40BC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506" y="5461293"/>
            <a:ext cx="8517636" cy="958570"/>
          </a:xfrm>
        </p:spPr>
        <p:txBody>
          <a:bodyPr>
            <a:normAutofit fontScale="92500" lnSpcReduction="10000"/>
          </a:bodyPr>
          <a:lstStyle/>
          <a:p>
            <a:endParaRPr lang="en-US" sz="1300" dirty="0"/>
          </a:p>
          <a:p>
            <a:r>
              <a:rPr lang="en-US" dirty="0"/>
              <a:t>If you have any questions, please contact your Marketing Representative or our Underwriting Department at 626-471-8000.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2D71F-D351-3A2A-CB0E-6AF36257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6" y="1913501"/>
            <a:ext cx="3217333" cy="10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8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0">
        <p159:morph option="byObject"/>
      </p:transition>
    </mc:Choice>
    <mc:Fallback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838A6-4DD2-5343-EE5B-136B25E6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D0F09-722C-E6CA-9257-499AE9CF8C6A}"/>
              </a:ext>
            </a:extLst>
          </p:cNvPr>
          <p:cNvSpPr txBox="1"/>
          <p:nvPr/>
        </p:nvSpPr>
        <p:spPr>
          <a:xfrm>
            <a:off x="101600" y="2382981"/>
            <a:ext cx="2549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in, you are taken directly to the Coverages tab.</a:t>
            </a:r>
          </a:p>
          <a:p>
            <a:endParaRPr lang="en-US" dirty="0"/>
          </a:p>
          <a:p>
            <a:r>
              <a:rPr lang="en-US" dirty="0"/>
              <a:t>If no further changes are required, for instance, adding or deleting coverages, click on Continue to Buy.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76742-D0E6-9B5A-8698-9B46D36B3C51}"/>
              </a:ext>
            </a:extLst>
          </p:cNvPr>
          <p:cNvSpPr/>
          <p:nvPr/>
        </p:nvSpPr>
        <p:spPr>
          <a:xfrm>
            <a:off x="5754255" y="1985818"/>
            <a:ext cx="1570181" cy="230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1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19550-8351-AE3A-06B6-817C617E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BD990-4B85-E152-6337-EF8C508D0958}"/>
              </a:ext>
            </a:extLst>
          </p:cNvPr>
          <p:cNvSpPr txBox="1"/>
          <p:nvPr/>
        </p:nvSpPr>
        <p:spPr>
          <a:xfrm>
            <a:off x="92363" y="692730"/>
            <a:ext cx="2603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scroll down the page, you will see some information messages.  No message will stop the selling process unless it is in 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F1987-AC13-0452-6A8B-811F25350CEC}"/>
              </a:ext>
            </a:extLst>
          </p:cNvPr>
          <p:cNvSpPr txBox="1"/>
          <p:nvPr/>
        </p:nvSpPr>
        <p:spPr>
          <a:xfrm>
            <a:off x="290183" y="504305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Coverages can be added or deleted at any time.</a:t>
            </a:r>
          </a:p>
        </p:txBody>
      </p:sp>
    </p:spTree>
    <p:extLst>
      <p:ext uri="{BB962C8B-B14F-4D97-AF65-F5344CB8AC3E}">
        <p14:creationId xmlns:p14="http://schemas.microsoft.com/office/powerpoint/2010/main" val="141256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8F952-2D75-EC1D-E318-A117093E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7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D6826-BACB-1684-A4AA-C2255DF44DD8}"/>
              </a:ext>
            </a:extLst>
          </p:cNvPr>
          <p:cNvSpPr txBox="1"/>
          <p:nvPr/>
        </p:nvSpPr>
        <p:spPr>
          <a:xfrm>
            <a:off x="73890" y="4543684"/>
            <a:ext cx="1967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bottom of the page you will see the total premium breakdown and another Continue to Buy button.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67B6A-4A92-0764-4997-E99D9343970E}"/>
              </a:ext>
            </a:extLst>
          </p:cNvPr>
          <p:cNvSpPr txBox="1"/>
          <p:nvPr/>
        </p:nvSpPr>
        <p:spPr>
          <a:xfrm>
            <a:off x="9476510" y="3749965"/>
            <a:ext cx="2713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the left, you will see exactly when the first payment will be do. Discuss this with the insured as the 5-payment plan will have the </a:t>
            </a:r>
            <a:r>
              <a:rPr lang="en-US" dirty="0">
                <a:solidFill>
                  <a:srgbClr val="FF0000"/>
                </a:solidFill>
              </a:rPr>
              <a:t>first payment due in 18 days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154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0">
        <p159:morph option="byObject"/>
      </p:transition>
    </mc:Choice>
    <mc:Fallback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F7ED8-4FD6-481C-BFA7-D2B36B49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812368-CAD8-EBB3-FEF8-16570CFBF6C6}"/>
              </a:ext>
            </a:extLst>
          </p:cNvPr>
          <p:cNvSpPr txBox="1"/>
          <p:nvPr/>
        </p:nvSpPr>
        <p:spPr>
          <a:xfrm>
            <a:off x="138544" y="3629891"/>
            <a:ext cx="237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purchase tab, you will scroll down and fill in any missing information.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88F3A-F0F7-D88C-C45F-0F93C4FCC94C}"/>
              </a:ext>
            </a:extLst>
          </p:cNvPr>
          <p:cNvSpPr/>
          <p:nvPr/>
        </p:nvSpPr>
        <p:spPr>
          <a:xfrm>
            <a:off x="8719127" y="1967345"/>
            <a:ext cx="1413164" cy="277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0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EFFD8-5F63-2B76-91A3-1AB9745C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ABC28-86BA-7F81-59E8-9F8674CBBC71}"/>
              </a:ext>
            </a:extLst>
          </p:cNvPr>
          <p:cNvSpPr txBox="1"/>
          <p:nvPr/>
        </p:nvSpPr>
        <p:spPr>
          <a:xfrm>
            <a:off x="292608" y="1859339"/>
            <a:ext cx="2258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complete quote is entered on your comparative rater, all information will be carried over and entered for you.</a:t>
            </a:r>
          </a:p>
          <a:p>
            <a:endParaRPr lang="en-US" dirty="0"/>
          </a:p>
          <a:p>
            <a:r>
              <a:rPr lang="en-US" dirty="0"/>
              <a:t>It will save you the time of entering in more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2418126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E79F2-3EE2-3EB7-C863-F201C339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65928C-77E2-DD5F-A988-C71D51462924}"/>
              </a:ext>
            </a:extLst>
          </p:cNvPr>
          <p:cNvSpPr txBox="1"/>
          <p:nvPr/>
        </p:nvSpPr>
        <p:spPr>
          <a:xfrm>
            <a:off x="457200" y="4773167"/>
            <a:ext cx="203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few vehicle questions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E61B-446F-3D41-5403-ADDD246F393A}"/>
              </a:ext>
            </a:extLst>
          </p:cNvPr>
          <p:cNvSpPr txBox="1"/>
          <p:nvPr/>
        </p:nvSpPr>
        <p:spPr>
          <a:xfrm>
            <a:off x="521208" y="1298448"/>
            <a:ext cx="197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Occupation is a required field.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C9AAE-F986-5FF5-D88B-55B4E5C1C6CC}"/>
              </a:ext>
            </a:extLst>
          </p:cNvPr>
          <p:cNvSpPr txBox="1"/>
          <p:nvPr/>
        </p:nvSpPr>
        <p:spPr>
          <a:xfrm>
            <a:off x="365760" y="5998464"/>
            <a:ext cx="213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Excluded drivers can be added here.</a:t>
            </a:r>
          </a:p>
        </p:txBody>
      </p:sp>
    </p:spTree>
    <p:extLst>
      <p:ext uri="{BB962C8B-B14F-4D97-AF65-F5344CB8AC3E}">
        <p14:creationId xmlns:p14="http://schemas.microsoft.com/office/powerpoint/2010/main" val="1627250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C763B-771D-FDD0-3C82-0A3DB05B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F8338-5B26-8AC4-B059-BDC53B0006C3}"/>
              </a:ext>
            </a:extLst>
          </p:cNvPr>
          <p:cNvSpPr txBox="1"/>
          <p:nvPr/>
        </p:nvSpPr>
        <p:spPr>
          <a:xfrm>
            <a:off x="237744" y="1188720"/>
            <a:ext cx="2148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underwriting questions that will generally always be No.</a:t>
            </a:r>
          </a:p>
          <a:p>
            <a:endParaRPr lang="en-US" dirty="0"/>
          </a:p>
          <a:p>
            <a:r>
              <a:rPr lang="en-US" dirty="0"/>
              <a:t>If the insureds says Yes to any of the questions, please provide an answer in the message box that appears.</a:t>
            </a:r>
          </a:p>
        </p:txBody>
      </p:sp>
    </p:spTree>
    <p:extLst>
      <p:ext uri="{BB962C8B-B14F-4D97-AF65-F5344CB8AC3E}">
        <p14:creationId xmlns:p14="http://schemas.microsoft.com/office/powerpoint/2010/main" val="212650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0000">
        <p159:morph option="byObject"/>
      </p:transition>
    </mc:Choice>
    <mc:Fallback>
      <p:transition spd="slow" advTm="6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251</TotalTime>
  <Words>528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Safeway Insurance 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Obregon</dc:creator>
  <cp:lastModifiedBy>Gustavo Obregon</cp:lastModifiedBy>
  <cp:revision>3</cp:revision>
  <dcterms:created xsi:type="dcterms:W3CDTF">2026-02-25T16:12:43Z</dcterms:created>
  <dcterms:modified xsi:type="dcterms:W3CDTF">2026-02-27T20:10:47Z</dcterms:modified>
</cp:coreProperties>
</file>